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3.svg" ContentType="image/svg+xml"/>
  <Override PartName="/ppt/media/image15.svg" ContentType="image/svg+xml"/>
  <Override PartName="/ppt/media/image1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79" r:id="rId3"/>
    <p:sldId id="297" r:id="rId4"/>
    <p:sldId id="346" r:id="rId5"/>
    <p:sldId id="298" r:id="rId6"/>
    <p:sldId id="338" r:id="rId7"/>
    <p:sldId id="339" r:id="rId8"/>
    <p:sldId id="340" r:id="rId9"/>
    <p:sldId id="337" r:id="rId10"/>
    <p:sldId id="342" r:id="rId11"/>
    <p:sldId id="348" r:id="rId12"/>
    <p:sldId id="349" r:id="rId13"/>
    <p:sldId id="350" r:id="rId14"/>
    <p:sldId id="351" r:id="rId15"/>
    <p:sldId id="322" r:id="rId16"/>
    <p:sldId id="304" r:id="rId17"/>
    <p:sldId id="300" r:id="rId18"/>
    <p:sldId id="319" r:id="rId19"/>
  </p:sldIdLst>
  <p:sldSz cx="12192000" cy="6858000"/>
  <p:notesSz cx="6858000" cy="9144000"/>
  <p:embeddedFontLst>
    <p:embeddedFont>
      <p:font typeface="SimSun" panose="02010600030101010101" pitchFamily="2" charset="-122"/>
      <p:regular r:id="rId24"/>
    </p:embeddedFont>
    <p:embeddedFont>
      <p:font typeface="OPPOSans R" panose="00020600040101010101" pitchFamily="18" charset="-122"/>
      <p:regular r:id="rId25"/>
    </p:embeddedFont>
    <p:embeddedFont>
      <p:font typeface="OPPOSans B" panose="00020600040101010101" pitchFamily="18" charset="-122"/>
      <p:regular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94" userDrawn="1">
          <p15:clr>
            <a:srgbClr val="A4A3A4"/>
          </p15:clr>
        </p15:guide>
        <p15:guide id="4" orient="horz" pos="518" userDrawn="1">
          <p15:clr>
            <a:srgbClr val="A4A3A4"/>
          </p15:clr>
        </p15:guide>
        <p15:guide id="6" orient="horz" pos="40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6F7"/>
    <a:srgbClr val="F4D784"/>
    <a:srgbClr val="EAB634"/>
    <a:srgbClr val="EFEEFF"/>
    <a:srgbClr val="2DE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18" autoAdjust="0"/>
    <p:restoredTop sz="94660"/>
  </p:normalViewPr>
  <p:slideViewPr>
    <p:cSldViewPr snapToGrid="0" showGuides="1">
      <p:cViewPr>
        <p:scale>
          <a:sx n="66" d="100"/>
          <a:sy n="66" d="100"/>
        </p:scale>
        <p:origin x="870" y="822"/>
      </p:cViewPr>
      <p:guideLst>
        <p:guide pos="294"/>
        <p:guide orient="horz" pos="518"/>
        <p:guide orient="horz" pos="4006"/>
      </p:guideLst>
    </p:cSldViewPr>
  </p:slideViewPr>
  <p:notesTextViewPr>
    <p:cViewPr>
      <p:scale>
        <a:sx n="1" d="1"/>
        <a:sy n="1" d="1"/>
      </p:scale>
      <p:origin x="0" y="0"/>
    </p:cViewPr>
  </p:notesTextViewPr>
  <p:sorterViewPr>
    <p:cViewPr>
      <p:scale>
        <a:sx n="66" d="100"/>
        <a:sy n="66" d="100"/>
      </p:scale>
      <p:origin x="0" y="-30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R" panose="00020600040101010101" pitchFamily="18" charset="-122"/>
                <a:ea typeface="OPPOSans R"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R" panose="00020600040101010101" pitchFamily="18" charset="-122"/>
                <a:ea typeface="OPPOSans R" panose="00020600040101010101" pitchFamily="18" charset="-122"/>
              </a:defRPr>
            </a:lvl1pPr>
          </a:lstStyle>
          <a:p>
            <a:fld id="{8F8C9213-46CF-4CC8-83F3-8A26C4D29823}"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R" panose="00020600040101010101" pitchFamily="18" charset="-122"/>
                <a:ea typeface="OPPOSans R"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R" panose="00020600040101010101" pitchFamily="18" charset="-122"/>
                <a:ea typeface="OPPOSans R" panose="00020600040101010101" pitchFamily="18" charset="-122"/>
              </a:defRPr>
            </a:lvl1pPr>
          </a:lstStyle>
          <a:p>
            <a:fld id="{611A6C83-5318-4C92-AD40-56994ACF450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mn-cs"/>
      </a:defRPr>
    </a:lvl1pPr>
    <a:lvl2pPr marL="4572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mn-cs"/>
      </a:defRPr>
    </a:lvl2pPr>
    <a:lvl3pPr marL="9144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mn-cs"/>
      </a:defRPr>
    </a:lvl3pPr>
    <a:lvl4pPr marL="13716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mn-cs"/>
      </a:defRPr>
    </a:lvl4pPr>
    <a:lvl5pPr marL="18288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C4D18BB-5EB3-4A8F-ADD3-D1C3CE424E9F}"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060806A-5DC1-46D4-B811-214DC5A3E429}"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15A7D97-8F23-47D9-ABBD-BE2F14C73377}"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DC46BE4-17F7-4BDE-A71F-52E2111E2AFD}"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72FFF27-36A8-4C21-ACA2-606A54CCA6C1}"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12192000" cy="6858000"/>
          </a:xfrm>
        </p:grpSpPr>
        <p:grpSp>
          <p:nvGrpSpPr>
            <p:cNvPr id="4" name="组合 3"/>
            <p:cNvGrpSpPr/>
            <p:nvPr/>
          </p:nvGrpSpPr>
          <p:grpSpPr>
            <a:xfrm flipV="1">
              <a:off x="0" y="0"/>
              <a:ext cx="12192000" cy="6858000"/>
              <a:chOff x="0" y="0"/>
              <a:chExt cx="12192000" cy="6858000"/>
            </a:xfrm>
          </p:grpSpPr>
          <p:grpSp>
            <p:nvGrpSpPr>
              <p:cNvPr id="26" name="组合 25"/>
              <p:cNvGrpSpPr/>
              <p:nvPr/>
            </p:nvGrpSpPr>
            <p:grpSpPr>
              <a:xfrm>
                <a:off x="495300" y="0"/>
                <a:ext cx="11201400" cy="6858000"/>
                <a:chOff x="1752600" y="0"/>
                <a:chExt cx="11201400" cy="6858000"/>
              </a:xfrm>
            </p:grpSpPr>
            <p:cxnSp>
              <p:nvCxnSpPr>
                <p:cNvPr id="36" name="直接连接符 35"/>
                <p:cNvCxnSpPr/>
                <p:nvPr/>
              </p:nvCxnSpPr>
              <p:spPr>
                <a:xfrm>
                  <a:off x="17526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6860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6195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5529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4864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4198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3533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2867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2202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01536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10871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20205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29540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2828925" y="-2667000"/>
                <a:ext cx="6534150" cy="12192000"/>
                <a:chOff x="1752600" y="0"/>
                <a:chExt cx="6534150" cy="6858000"/>
              </a:xfrm>
            </p:grpSpPr>
            <p:cxnSp>
              <p:nvCxnSpPr>
                <p:cNvPr id="28" name="直接连接符 27"/>
                <p:cNvCxnSpPr/>
                <p:nvPr/>
              </p:nvCxnSpPr>
              <p:spPr>
                <a:xfrm>
                  <a:off x="17526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6860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6195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5529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864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4198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3533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2867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flipV="1">
              <a:off x="394188" y="993097"/>
              <a:ext cx="11403622" cy="5805257"/>
              <a:chOff x="394188" y="58478"/>
              <a:chExt cx="11403622" cy="5805257"/>
            </a:xfrm>
          </p:grpSpPr>
          <p:grpSp>
            <p:nvGrpSpPr>
              <p:cNvPr id="8" name="组合 7"/>
              <p:cNvGrpSpPr/>
              <p:nvPr/>
            </p:nvGrpSpPr>
            <p:grpSpPr>
              <a:xfrm>
                <a:off x="394189" y="2861164"/>
                <a:ext cx="11403621" cy="202221"/>
                <a:chOff x="394189" y="2861164"/>
                <a:chExt cx="11403621" cy="202221"/>
              </a:xfrm>
            </p:grpSpPr>
            <p:sp>
              <p:nvSpPr>
                <p:cNvPr id="21" name="十字形 20"/>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十字形 21"/>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十字形 22"/>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十字形 23"/>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十字形 24"/>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94189" y="5661514"/>
                <a:ext cx="11403621" cy="202221"/>
                <a:chOff x="394189" y="2861164"/>
                <a:chExt cx="11403621" cy="202221"/>
              </a:xfrm>
            </p:grpSpPr>
            <p:sp>
              <p:nvSpPr>
                <p:cNvPr id="16" name="十字形 15"/>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十字形 16"/>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形 17"/>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十字形 18"/>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十字形 19"/>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94188" y="58478"/>
                <a:ext cx="11403621" cy="202221"/>
                <a:chOff x="394189" y="2861164"/>
                <a:chExt cx="11403621" cy="202221"/>
              </a:xfrm>
            </p:grpSpPr>
            <p:sp>
              <p:nvSpPr>
                <p:cNvPr id="11" name="十字形 10"/>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十字形 11"/>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十字形 12"/>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十字形 13"/>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十字形 14"/>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 name="Slide Number Placeholder 5"/>
          <p:cNvSpPr>
            <a:spLocks noGrp="1"/>
          </p:cNvSpPr>
          <p:nvPr userDrawn="1">
            <p:ph type="sldNum" sz="quarter" idx="12"/>
          </p:nvPr>
        </p:nvSpPr>
        <p:spPr>
          <a:xfrm>
            <a:off x="10864362" y="6356350"/>
            <a:ext cx="832338" cy="365125"/>
          </a:xfrm>
        </p:spPr>
        <p:txBody>
          <a:bodyPr/>
          <a:lstStyle>
            <a:lvl1pPr>
              <a:defRPr>
                <a:solidFill>
                  <a:schemeClr val="accent1"/>
                </a:solidFill>
              </a:defRPr>
            </a:lvl1pPr>
          </a:lstStyle>
          <a:p>
            <a:fld id="{9B618960-8005-486C-9A75-10CB2AAC16F9}" type="slidenum">
              <a:rPr lang="en-US" smtClean="0"/>
            </a:fld>
            <a:endParaRPr lang="en-US" dirty="0"/>
          </a:p>
        </p:txBody>
      </p:sp>
      <p:grpSp>
        <p:nvGrpSpPr>
          <p:cNvPr id="71" name="组合 70"/>
          <p:cNvGrpSpPr/>
          <p:nvPr userDrawn="1"/>
        </p:nvGrpSpPr>
        <p:grpSpPr>
          <a:xfrm>
            <a:off x="11220450" y="6543674"/>
            <a:ext cx="629746" cy="0"/>
            <a:chOff x="11220450" y="6543674"/>
            <a:chExt cx="629746" cy="0"/>
          </a:xfrm>
        </p:grpSpPr>
        <p:cxnSp>
          <p:nvCxnSpPr>
            <p:cNvPr id="66" name="直接连接符 65"/>
            <p:cNvCxnSpPr/>
            <p:nvPr userDrawn="1"/>
          </p:nvCxnSpPr>
          <p:spPr>
            <a:xfrm>
              <a:off x="11220450" y="6543674"/>
              <a:ext cx="1047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a:off x="11745421" y="6543674"/>
              <a:ext cx="104775"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93" name="组合 92"/>
          <p:cNvGrpSpPr/>
          <p:nvPr userDrawn="1"/>
        </p:nvGrpSpPr>
        <p:grpSpPr>
          <a:xfrm>
            <a:off x="0" y="0"/>
            <a:ext cx="12192000" cy="6858000"/>
            <a:chOff x="0" y="0"/>
            <a:chExt cx="12192000" cy="6858000"/>
          </a:xfrm>
        </p:grpSpPr>
        <p:grpSp>
          <p:nvGrpSpPr>
            <p:cNvPr id="94" name="组合 93"/>
            <p:cNvGrpSpPr/>
            <p:nvPr/>
          </p:nvGrpSpPr>
          <p:grpSpPr>
            <a:xfrm flipV="1">
              <a:off x="0" y="0"/>
              <a:ext cx="12192000" cy="6858000"/>
              <a:chOff x="0" y="0"/>
              <a:chExt cx="12192000" cy="6858000"/>
            </a:xfrm>
          </p:grpSpPr>
          <p:grpSp>
            <p:nvGrpSpPr>
              <p:cNvPr id="114" name="组合 113"/>
              <p:cNvGrpSpPr/>
              <p:nvPr/>
            </p:nvGrpSpPr>
            <p:grpSpPr>
              <a:xfrm>
                <a:off x="495300" y="0"/>
                <a:ext cx="11201400" cy="6858000"/>
                <a:chOff x="1752600" y="0"/>
                <a:chExt cx="11201400" cy="6858000"/>
              </a:xfrm>
            </p:grpSpPr>
            <p:cxnSp>
              <p:nvCxnSpPr>
                <p:cNvPr id="124" name="直接连接符 123"/>
                <p:cNvCxnSpPr/>
                <p:nvPr/>
              </p:nvCxnSpPr>
              <p:spPr>
                <a:xfrm>
                  <a:off x="17526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6860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6195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45529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4864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64198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73533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82867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202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01536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110871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205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9540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rot="5400000">
                <a:off x="2828925" y="-2667000"/>
                <a:ext cx="6534150" cy="12192000"/>
                <a:chOff x="1752600" y="0"/>
                <a:chExt cx="6534150" cy="6858000"/>
              </a:xfrm>
            </p:grpSpPr>
            <p:cxnSp>
              <p:nvCxnSpPr>
                <p:cNvPr id="116" name="直接连接符 115"/>
                <p:cNvCxnSpPr/>
                <p:nvPr/>
              </p:nvCxnSpPr>
              <p:spPr>
                <a:xfrm>
                  <a:off x="17526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6860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6195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5529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54864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4198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735330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8286750"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5" name="组合 94"/>
            <p:cNvGrpSpPr/>
            <p:nvPr/>
          </p:nvGrpSpPr>
          <p:grpSpPr>
            <a:xfrm flipV="1">
              <a:off x="394188" y="993097"/>
              <a:ext cx="11403622" cy="5805257"/>
              <a:chOff x="394188" y="58478"/>
              <a:chExt cx="11403622" cy="5805257"/>
            </a:xfrm>
          </p:grpSpPr>
          <p:grpSp>
            <p:nvGrpSpPr>
              <p:cNvPr id="96" name="组合 95"/>
              <p:cNvGrpSpPr/>
              <p:nvPr/>
            </p:nvGrpSpPr>
            <p:grpSpPr>
              <a:xfrm>
                <a:off x="394189" y="2861164"/>
                <a:ext cx="11403621" cy="202221"/>
                <a:chOff x="394189" y="2861164"/>
                <a:chExt cx="11403621" cy="202221"/>
              </a:xfrm>
            </p:grpSpPr>
            <p:sp>
              <p:nvSpPr>
                <p:cNvPr id="109" name="十字形 108"/>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十字形 109"/>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十字形 110"/>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十字形 111"/>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十字形 112"/>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394189" y="5661514"/>
                <a:ext cx="11403621" cy="202221"/>
                <a:chOff x="394189" y="2861164"/>
                <a:chExt cx="11403621" cy="202221"/>
              </a:xfrm>
            </p:grpSpPr>
            <p:sp>
              <p:nvSpPr>
                <p:cNvPr id="104" name="十字形 103"/>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十字形 104"/>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十字形 105"/>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十字形 106"/>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十字形 107"/>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394188" y="58478"/>
                <a:ext cx="11403621" cy="202221"/>
                <a:chOff x="394189" y="2861164"/>
                <a:chExt cx="11403621" cy="202221"/>
              </a:xfrm>
            </p:grpSpPr>
            <p:sp>
              <p:nvSpPr>
                <p:cNvPr id="99" name="十字形 98"/>
                <p:cNvSpPr/>
                <p:nvPr/>
              </p:nvSpPr>
              <p:spPr>
                <a:xfrm>
                  <a:off x="87952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十字形 99"/>
                <p:cNvSpPr/>
                <p:nvPr/>
              </p:nvSpPr>
              <p:spPr>
                <a:xfrm>
                  <a:off x="59948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十字形 100"/>
                <p:cNvSpPr/>
                <p:nvPr/>
              </p:nvSpPr>
              <p:spPr>
                <a:xfrm>
                  <a:off x="319453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十字形 101"/>
                <p:cNvSpPr/>
                <p:nvPr/>
              </p:nvSpPr>
              <p:spPr>
                <a:xfrm>
                  <a:off x="3941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十字形 102"/>
                <p:cNvSpPr/>
                <p:nvPr/>
              </p:nvSpPr>
              <p:spPr>
                <a:xfrm>
                  <a:off x="11595589" y="2861164"/>
                  <a:ext cx="202221" cy="202221"/>
                </a:xfrm>
                <a:prstGeom prst="plus">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Title 1"/>
          <p:cNvSpPr>
            <a:spLocks noGrp="1"/>
          </p:cNvSpPr>
          <p:nvPr>
            <p:ph type="title"/>
          </p:nvPr>
        </p:nvSpPr>
        <p:spPr>
          <a:xfrm>
            <a:off x="838200" y="365125"/>
            <a:ext cx="10515600" cy="523875"/>
          </a:xfrm>
        </p:spPr>
        <p:txBody>
          <a:bodyPr>
            <a:noAutofit/>
          </a:bodyPr>
          <a:lstStyle>
            <a:lvl1pPr>
              <a:defRPr sz="2800">
                <a:solidFill>
                  <a:schemeClr val="bg1"/>
                </a:solidFill>
              </a:defRPr>
            </a:lvl1pPr>
          </a:lstStyle>
          <a:p>
            <a:r>
              <a:rPr lang="en-US" dirty="0"/>
              <a:t>Click to edit Master title style</a:t>
            </a:r>
            <a:endParaRPr lang="en-US" dirty="0"/>
          </a:p>
        </p:txBody>
      </p:sp>
      <p:sp>
        <p:nvSpPr>
          <p:cNvPr id="137" name="Slide Number Placeholder 5"/>
          <p:cNvSpPr>
            <a:spLocks noGrp="1"/>
          </p:cNvSpPr>
          <p:nvPr>
            <p:ph type="sldNum" sz="quarter" idx="12"/>
          </p:nvPr>
        </p:nvSpPr>
        <p:spPr>
          <a:xfrm>
            <a:off x="8953500" y="6356350"/>
            <a:ext cx="2743200" cy="365125"/>
          </a:xfrm>
        </p:spPr>
        <p:txBody>
          <a:bodyPr/>
          <a:lstStyle>
            <a:lvl1pPr>
              <a:defRPr>
                <a:solidFill>
                  <a:schemeClr val="accent3">
                    <a:lumMod val="40000"/>
                    <a:lumOff val="60000"/>
                  </a:schemeClr>
                </a:solidFill>
              </a:defRPr>
            </a:lvl1p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9EE8C3B-CFC7-488E-9C08-3CEAFB73C048}" type="datetime1">
              <a:rPr lang="en-US" altLang="zh-CN"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33D1F33-96F3-4396-A05A-089931CC6453}" type="datetime1">
              <a:rPr lang="en-US" altLang="zh-CN"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56A58E3-F744-4D48-B703-03CB34F82FFB}" type="datetime1">
              <a:rPr lang="en-US" altLang="zh-CN"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49B9676-1919-4EAB-A271-3535FB2967A2}" type="datetime1">
              <a:rPr lang="en-US" altLang="zh-CN"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AC710-CCE2-4DBA-A050-E7D396288D29}" type="datetime1">
              <a:rPr lang="en-US" altLang="zh-CN"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953500" y="6359525"/>
            <a:ext cx="2743200" cy="365125"/>
          </a:xfrm>
        </p:spPr>
        <p:txBody>
          <a:bodyPr/>
          <a:lstStyle>
            <a:lvl1pPr>
              <a:defRPr>
                <a:solidFill>
                  <a:schemeClr val="accent1"/>
                </a:solidFill>
              </a:defRPr>
            </a:lvl1pPr>
          </a:lstStyle>
          <a:p>
            <a:fld id="{9B618960-8005-486C-9A75-10CB2AAC16F9}" type="slidenum">
              <a:rPr lang="en-US" smtClean="0"/>
            </a:fld>
            <a:endParaRPr lang="en-US"/>
          </a:p>
        </p:txBody>
      </p:sp>
      <p:sp>
        <p:nvSpPr>
          <p:cNvPr id="5" name="矩形: 单圆角 4"/>
          <p:cNvSpPr/>
          <p:nvPr userDrawn="1"/>
        </p:nvSpPr>
        <p:spPr>
          <a:xfrm rot="5400000">
            <a:off x="-231775" y="231778"/>
            <a:ext cx="698502" cy="234949"/>
          </a:xfrm>
          <a:prstGeom prst="round1Rect">
            <a:avLst>
              <a:gd name="adj" fmla="val 50000"/>
            </a:avLst>
          </a:prstGeom>
          <a:gradFill flip="none" rotWithShape="1">
            <a:gsLst>
              <a:gs pos="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单圆角 5"/>
          <p:cNvSpPr/>
          <p:nvPr userDrawn="1"/>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AC710-CCE2-4DBA-A050-E7D396288D29}" type="datetime1">
              <a:rPr lang="en-US" altLang="zh-CN"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953500" y="6359525"/>
            <a:ext cx="2743200" cy="365125"/>
          </a:xfrm>
        </p:spPr>
        <p:txBody>
          <a:bodyPr/>
          <a:lstStyle>
            <a:lvl1pPr>
              <a:defRPr>
                <a:solidFill>
                  <a:schemeClr val="accent1"/>
                </a:solidFill>
              </a:defRPr>
            </a:lvl1p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F9B7F-9816-4852-8FFF-619769D8FC40}" type="datetime1">
              <a:rPr lang="en-US" altLang="zh-CN"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jpe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1.pn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形状 4"/>
          <p:cNvSpPr>
            <a:spLocks noGrp="1" noRot="1" noMove="1" noResize="1" noEditPoints="1" noAdjustHandles="1" noChangeArrowheads="1" noChangeShapeType="1"/>
          </p:cNvSpPr>
          <p:nvPr/>
        </p:nvSpPr>
        <p:spPr>
          <a:xfrm>
            <a:off x="8255" y="0"/>
            <a:ext cx="12192000" cy="6858000"/>
          </a:xfrm>
          <a:custGeom>
            <a:avLst/>
            <a:gdLst>
              <a:gd name="connsiteX0" fmla="*/ 0 w 12175441"/>
              <a:gd name="connsiteY0" fmla="*/ 0 h 6850862"/>
              <a:gd name="connsiteX1" fmla="*/ 12175441 w 12175441"/>
              <a:gd name="connsiteY1" fmla="*/ 0 h 6850862"/>
              <a:gd name="connsiteX2" fmla="*/ 12175441 w 12175441"/>
              <a:gd name="connsiteY2" fmla="*/ 6850862 h 6850862"/>
              <a:gd name="connsiteX3" fmla="*/ 0 w 12175441"/>
              <a:gd name="connsiteY3" fmla="*/ 6850862 h 6850862"/>
            </a:gdLst>
            <a:ahLst/>
            <a:cxnLst>
              <a:cxn ang="0">
                <a:pos x="connsiteX0" y="connsiteY0"/>
              </a:cxn>
              <a:cxn ang="0">
                <a:pos x="connsiteX1" y="connsiteY1"/>
              </a:cxn>
              <a:cxn ang="0">
                <a:pos x="connsiteX2" y="connsiteY2"/>
              </a:cxn>
              <a:cxn ang="0">
                <a:pos x="connsiteX3" y="connsiteY3"/>
              </a:cxn>
            </a:cxnLst>
            <a:rect l="l" t="t" r="r" b="b"/>
            <a:pathLst>
              <a:path w="12175441" h="6850862">
                <a:moveTo>
                  <a:pt x="0" y="0"/>
                </a:moveTo>
                <a:lnTo>
                  <a:pt x="12175441" y="0"/>
                </a:lnTo>
                <a:lnTo>
                  <a:pt x="12175441" y="6850862"/>
                </a:lnTo>
                <a:lnTo>
                  <a:pt x="0" y="6850862"/>
                </a:lnTo>
                <a:close/>
              </a:path>
            </a:pathLst>
          </a:custGeom>
          <a:gradFill flip="none" rotWithShape="1">
            <a:gsLst>
              <a:gs pos="98165">
                <a:schemeClr val="bg1"/>
              </a:gs>
              <a:gs pos="84000">
                <a:schemeClr val="accent1">
                  <a:lumMod val="15000"/>
                  <a:lumOff val="85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grpSp>
        <p:nvGrpSpPr>
          <p:cNvPr id="276" name="组合 275"/>
          <p:cNvGrpSpPr/>
          <p:nvPr/>
        </p:nvGrpSpPr>
        <p:grpSpPr>
          <a:xfrm>
            <a:off x="3606586" y="1204292"/>
            <a:ext cx="10880287" cy="8154606"/>
            <a:chOff x="3606586" y="1489671"/>
            <a:chExt cx="10880287" cy="8154606"/>
          </a:xfrm>
        </p:grpSpPr>
        <p:sp>
          <p:nvSpPr>
            <p:cNvPr id="31" name="椭圆 30"/>
            <p:cNvSpPr/>
            <p:nvPr/>
          </p:nvSpPr>
          <p:spPr>
            <a:xfrm rot="1331536">
              <a:off x="6128781" y="1734751"/>
              <a:ext cx="7430595" cy="5616645"/>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0" name="椭圆 259"/>
            <p:cNvSpPr/>
            <p:nvPr/>
          </p:nvSpPr>
          <p:spPr>
            <a:xfrm rot="1331536">
              <a:off x="5876561" y="1710243"/>
              <a:ext cx="7775564" cy="5870441"/>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1" name="椭圆 260"/>
            <p:cNvSpPr/>
            <p:nvPr/>
          </p:nvSpPr>
          <p:spPr>
            <a:xfrm rot="1331536">
              <a:off x="5624340" y="1685735"/>
              <a:ext cx="8120534" cy="6124237"/>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2" name="椭圆 261"/>
            <p:cNvSpPr/>
            <p:nvPr/>
          </p:nvSpPr>
          <p:spPr>
            <a:xfrm rot="1331536">
              <a:off x="5372123" y="1661227"/>
              <a:ext cx="8465503" cy="6378034"/>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3" name="椭圆 262"/>
            <p:cNvSpPr/>
            <p:nvPr/>
          </p:nvSpPr>
          <p:spPr>
            <a:xfrm rot="1331536">
              <a:off x="5119901" y="1636718"/>
              <a:ext cx="8810472" cy="6631829"/>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4" name="椭圆 263"/>
            <p:cNvSpPr/>
            <p:nvPr/>
          </p:nvSpPr>
          <p:spPr>
            <a:xfrm rot="1331536">
              <a:off x="4867683" y="1612211"/>
              <a:ext cx="9155441" cy="6885625"/>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6" name="椭圆 265"/>
            <p:cNvSpPr/>
            <p:nvPr/>
          </p:nvSpPr>
          <p:spPr>
            <a:xfrm rot="1331536">
              <a:off x="4615464" y="1587703"/>
              <a:ext cx="9500410" cy="7139422"/>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7" name="椭圆 266"/>
            <p:cNvSpPr/>
            <p:nvPr/>
          </p:nvSpPr>
          <p:spPr>
            <a:xfrm rot="1331536">
              <a:off x="4363243" y="1563194"/>
              <a:ext cx="9845380" cy="7393218"/>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8" name="椭圆 267"/>
            <p:cNvSpPr/>
            <p:nvPr/>
          </p:nvSpPr>
          <p:spPr>
            <a:xfrm rot="1331536">
              <a:off x="4111025" y="1538686"/>
              <a:ext cx="10190349" cy="7647014"/>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2" name="椭圆 271"/>
            <p:cNvSpPr/>
            <p:nvPr/>
          </p:nvSpPr>
          <p:spPr>
            <a:xfrm rot="1331536">
              <a:off x="3858807" y="1514178"/>
              <a:ext cx="10535317" cy="7900810"/>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4" name="椭圆 273"/>
            <p:cNvSpPr/>
            <p:nvPr/>
          </p:nvSpPr>
          <p:spPr>
            <a:xfrm rot="1331536">
              <a:off x="3606586" y="1489671"/>
              <a:ext cx="10880287" cy="8154606"/>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39" name="文本框 38"/>
          <p:cNvSpPr txBox="1"/>
          <p:nvPr/>
        </p:nvSpPr>
        <p:spPr>
          <a:xfrm>
            <a:off x="967527" y="1555773"/>
            <a:ext cx="6356455" cy="3046095"/>
          </a:xfrm>
          <a:prstGeom prst="rect">
            <a:avLst/>
          </a:prstGeom>
          <a:noFill/>
          <a:effectLst/>
        </p:spPr>
        <p:txBody>
          <a:bodyPr wrap="square" rtlCol="0">
            <a:spAutoFit/>
          </a:bodyPr>
          <a:lstStyle/>
          <a:p>
            <a:pPr>
              <a:lnSpc>
                <a:spcPct val="120000"/>
              </a:lnSpc>
            </a:pPr>
            <a:r>
              <a:rPr lang="en-US" sz="4000" b="1" dirty="0">
                <a:solidFill>
                  <a:srgbClr val="231971"/>
                </a:solidFill>
                <a:latin typeface="+mj-lt"/>
                <a:ea typeface="Outfit Extra Bold" pitchFamily="34" charset="-122"/>
                <a:cs typeface="+mj-lt"/>
                <a:sym typeface="+mn-ea"/>
              </a:rPr>
              <a:t>Cross-Site Request Forgery (CSRF) Simulation and Mitigation</a:t>
            </a:r>
            <a:endParaRPr lang="en-US" altLang="zh-CN" sz="4000" b="1" dirty="0">
              <a:solidFill>
                <a:schemeClr val="tx1">
                  <a:lumMod val="75000"/>
                  <a:lumOff val="25000"/>
                </a:schemeClr>
              </a:solidFill>
              <a:latin typeface="+mj-lt"/>
              <a:ea typeface="OPPOSans B" panose="00020600040101010101" pitchFamily="18" charset="-122"/>
              <a:cs typeface="+mj-lt"/>
            </a:endParaRPr>
          </a:p>
        </p:txBody>
      </p:sp>
      <p:sp>
        <p:nvSpPr>
          <p:cNvPr id="275" name="任意多边形: 形状 274"/>
          <p:cNvSpPr/>
          <p:nvPr/>
        </p:nvSpPr>
        <p:spPr>
          <a:xfrm flipV="1">
            <a:off x="1" y="0"/>
            <a:ext cx="517524" cy="1785162"/>
          </a:xfrm>
          <a:custGeom>
            <a:avLst/>
            <a:gdLst>
              <a:gd name="connsiteX0" fmla="*/ 0 w 632693"/>
              <a:gd name="connsiteY0" fmla="*/ 2182430 h 2182430"/>
              <a:gd name="connsiteX1" fmla="*/ 632693 w 632693"/>
              <a:gd name="connsiteY1" fmla="*/ 2182430 h 2182430"/>
              <a:gd name="connsiteX2" fmla="*/ 632693 w 632693"/>
              <a:gd name="connsiteY2" fmla="*/ 677184 h 2182430"/>
              <a:gd name="connsiteX3" fmla="*/ 88003 w 632693"/>
              <a:gd name="connsiteY3" fmla="*/ 8871 h 2182430"/>
              <a:gd name="connsiteX4" fmla="*/ 0 w 632693"/>
              <a:gd name="connsiteY4" fmla="*/ 0 h 218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693" h="2182430">
                <a:moveTo>
                  <a:pt x="0" y="2182430"/>
                </a:moveTo>
                <a:lnTo>
                  <a:pt x="632693" y="2182430"/>
                </a:lnTo>
                <a:lnTo>
                  <a:pt x="632693" y="677184"/>
                </a:lnTo>
                <a:cubicBezTo>
                  <a:pt x="632693" y="347525"/>
                  <a:pt x="398857" y="72481"/>
                  <a:pt x="88003" y="8871"/>
                </a:cubicBezTo>
                <a:lnTo>
                  <a:pt x="0" y="0"/>
                </a:lnTo>
                <a:close/>
              </a:path>
            </a:pathLst>
          </a:custGeom>
          <a:gradFill flip="none" rotWithShape="1">
            <a:gsLst>
              <a:gs pos="33000">
                <a:schemeClr val="accent1"/>
              </a:gs>
              <a:gs pos="100000">
                <a:schemeClr val="accent1">
                  <a:lumMod val="60000"/>
                  <a:lumOff val="40000"/>
                </a:schemeClr>
              </a:gs>
            </a:gsLst>
            <a:lin ang="27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圆角 7"/>
          <p:cNvSpPr/>
          <p:nvPr/>
        </p:nvSpPr>
        <p:spPr>
          <a:xfrm>
            <a:off x="967740" y="5001895"/>
            <a:ext cx="5128895" cy="648970"/>
          </a:xfrm>
          <a:prstGeom prst="roundRect">
            <a:avLst>
              <a:gd name="adj" fmla="val 20167"/>
            </a:avLst>
          </a:prstGeom>
          <a:solidFill>
            <a:schemeClr val="bg1"/>
          </a:solidFill>
          <a:ln w="3175">
            <a:noFill/>
          </a:ln>
          <a:effectLst>
            <a:outerShdw blurRad="2032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grpSp>
        <p:nvGrpSpPr>
          <p:cNvPr id="10" name="组合 9"/>
          <p:cNvGrpSpPr/>
          <p:nvPr/>
        </p:nvGrpSpPr>
        <p:grpSpPr>
          <a:xfrm>
            <a:off x="5653799" y="5141157"/>
            <a:ext cx="370855" cy="371595"/>
            <a:chOff x="9200505" y="3757900"/>
            <a:chExt cx="2506622" cy="2511626"/>
          </a:xfrm>
        </p:grpSpPr>
        <p:sp>
          <p:nvSpPr>
            <p:cNvPr id="12" name="椭圆 11"/>
            <p:cNvSpPr/>
            <p:nvPr/>
          </p:nvSpPr>
          <p:spPr>
            <a:xfrm>
              <a:off x="9200505" y="3757900"/>
              <a:ext cx="2506622" cy="2511626"/>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 形 12"/>
            <p:cNvSpPr/>
            <p:nvPr/>
          </p:nvSpPr>
          <p:spPr>
            <a:xfrm rot="13500000">
              <a:off x="10068318" y="4717251"/>
              <a:ext cx="629729" cy="629729"/>
            </a:xfrm>
            <a:prstGeom prst="corner">
              <a:avLst>
                <a:gd name="adj1" fmla="val 5235"/>
                <a:gd name="adj2" fmla="val 5236"/>
              </a:avLst>
            </a:prstGeom>
            <a:solidFill>
              <a:schemeClr val="accent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6552634" y="850093"/>
            <a:ext cx="5465194" cy="5465194"/>
            <a:chOff x="7290126" y="2246636"/>
            <a:chExt cx="3797107" cy="3797107"/>
          </a:xfrm>
        </p:grpSpPr>
        <p:sp>
          <p:nvSpPr>
            <p:cNvPr id="11" name="椭圆 10"/>
            <p:cNvSpPr/>
            <p:nvPr/>
          </p:nvSpPr>
          <p:spPr>
            <a:xfrm>
              <a:off x="7290126" y="2246636"/>
              <a:ext cx="3797107" cy="3797107"/>
            </a:xfrm>
            <a:prstGeom prst="ellips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38556" y="2595066"/>
              <a:ext cx="3100247" cy="3100247"/>
            </a:xfrm>
            <a:prstGeom prst="ellips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C:\Users\himas\Desktop\CSRF\csrf-101.pngcsrf-101"/>
          <p:cNvPicPr>
            <a:picLocks noChangeAspect="1"/>
          </p:cNvPicPr>
          <p:nvPr/>
        </p:nvPicPr>
        <p:blipFill rotWithShape="1">
          <a:blip r:embed="rId1"/>
          <a:srcRect l="49312" t="1054" r="692" b="833"/>
          <a:stretch>
            <a:fillRect/>
          </a:stretch>
        </p:blipFill>
        <p:spPr>
          <a:xfrm>
            <a:off x="7416800" y="1784985"/>
            <a:ext cx="3736340" cy="3665855"/>
          </a:xfrm>
          <a:prstGeom prst="ellipse">
            <a:avLst/>
          </a:prstGeom>
        </p:spPr>
      </p:pic>
      <p:sp>
        <p:nvSpPr>
          <p:cNvPr id="24" name="椭圆 23"/>
          <p:cNvSpPr/>
          <p:nvPr/>
        </p:nvSpPr>
        <p:spPr>
          <a:xfrm>
            <a:off x="7385851" y="4782397"/>
            <a:ext cx="461976" cy="461976"/>
          </a:xfrm>
          <a:prstGeom prst="ellipse">
            <a:avLst/>
          </a:prstGeom>
          <a:gradFill flip="none" rotWithShape="1">
            <a:gsLst>
              <a:gs pos="3300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椭圆 24"/>
          <p:cNvSpPr/>
          <p:nvPr/>
        </p:nvSpPr>
        <p:spPr>
          <a:xfrm>
            <a:off x="11782820" y="2765475"/>
            <a:ext cx="291446" cy="291446"/>
          </a:xfrm>
          <a:prstGeom prst="ellipse">
            <a:avLst/>
          </a:prstGeom>
          <a:gradFill flip="none" rotWithShape="1">
            <a:gsLst>
              <a:gs pos="10000">
                <a:schemeClr val="accent2">
                  <a:lumMod val="75000"/>
                </a:schemeClr>
              </a:gs>
              <a:gs pos="100000">
                <a:schemeClr val="accent2">
                  <a:lumMod val="60000"/>
                  <a:lumOff val="40000"/>
                </a:schemeClr>
              </a:gs>
            </a:gsLst>
            <a:lin ang="13500000" scaled="1"/>
            <a:tileRect/>
          </a:gradFill>
          <a:ln>
            <a:no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对话气泡: 圆角矩形 25"/>
          <p:cNvSpPr/>
          <p:nvPr/>
        </p:nvSpPr>
        <p:spPr>
          <a:xfrm>
            <a:off x="8087797" y="1253214"/>
            <a:ext cx="965415" cy="492416"/>
          </a:xfrm>
          <a:prstGeom prst="wedgeRoundRectCallout">
            <a:avLst>
              <a:gd name="adj1" fmla="val 22682"/>
              <a:gd name="adj2" fmla="val 80507"/>
              <a:gd name="adj3" fmla="val 16667"/>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31971"/>
                </a:solidFill>
                <a:latin typeface="+mj-lt"/>
                <a:ea typeface="Outfit Extra Bold" pitchFamily="34" charset="-122"/>
                <a:cs typeface="+mj-lt"/>
                <a:sym typeface="+mn-ea"/>
              </a:rPr>
              <a:t>CSRF</a:t>
            </a:r>
            <a:endParaRPr lang="en-US" altLang="zh-CN" b="1" dirty="0">
              <a:solidFill>
                <a:srgbClr val="231971"/>
              </a:solidFill>
              <a:latin typeface="+mj-lt"/>
              <a:ea typeface="Outfit Extra Bold" pitchFamily="34" charset="-122"/>
              <a:cs typeface="+mj-lt"/>
              <a:sym typeface="+mn-ea"/>
            </a:endParaRPr>
          </a:p>
        </p:txBody>
      </p:sp>
      <p:sp>
        <p:nvSpPr>
          <p:cNvPr id="278" name="文本框 277"/>
          <p:cNvSpPr txBox="1"/>
          <p:nvPr/>
        </p:nvSpPr>
        <p:spPr>
          <a:xfrm>
            <a:off x="956310" y="5001895"/>
            <a:ext cx="4938395" cy="645160"/>
          </a:xfrm>
          <a:prstGeom prst="rect">
            <a:avLst/>
          </a:prstGeom>
          <a:noFill/>
        </p:spPr>
        <p:txBody>
          <a:bodyPr wrap="square">
            <a:spAutoFit/>
          </a:bodyPr>
          <a:lstStyle/>
          <a:p>
            <a:r>
              <a:rPr lang="en-US" altLang="zh-CN" dirty="0">
                <a:latin typeface="+mj-lt"/>
                <a:cs typeface="+mj-lt"/>
              </a:rPr>
              <a:t>Understanding, Simulating, and Preventing CSRF Attacks</a:t>
            </a:r>
            <a:endParaRPr lang="en-US" altLang="zh-CN" dirty="0">
              <a:latin typeface="+mj-lt"/>
              <a:cs typeface="+mj-lt"/>
            </a:endParaRPr>
          </a:p>
        </p:txBody>
      </p:sp>
      <p:sp>
        <p:nvSpPr>
          <p:cNvPr id="283" name="椭圆 282"/>
          <p:cNvSpPr/>
          <p:nvPr/>
        </p:nvSpPr>
        <p:spPr>
          <a:xfrm>
            <a:off x="7534485" y="1304875"/>
            <a:ext cx="164707" cy="164707"/>
          </a:xfrm>
          <a:prstGeom prst="ellipse">
            <a:avLst/>
          </a:prstGeom>
          <a:gradFill flip="none" rotWithShape="1">
            <a:gsLst>
              <a:gs pos="21000">
                <a:schemeClr val="accent3"/>
              </a:gs>
              <a:gs pos="100000">
                <a:schemeClr val="accent3">
                  <a:lumMod val="40000"/>
                  <a:lumOff val="60000"/>
                </a:schemeClr>
              </a:gs>
            </a:gsLst>
            <a:lin ang="13500000" scaled="1"/>
            <a:tileRect/>
          </a:gradFill>
          <a:ln>
            <a:noFill/>
          </a:ln>
          <a:effectLst>
            <a:outerShdw blurRad="228600" dist="139700" dir="54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 Box 1"/>
          <p:cNvSpPr txBox="1"/>
          <p:nvPr/>
        </p:nvSpPr>
        <p:spPr>
          <a:xfrm>
            <a:off x="829945"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Effective CSRF mitigating strategies</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1003935"/>
            <a:ext cx="5795645" cy="5408295"/>
          </a:xfrm>
          <a:prstGeom prst="rect">
            <a:avLst/>
          </a:prstGeom>
          <a:noFill/>
        </p:spPr>
        <p:txBody>
          <a:bodyPr wrap="square" rtlCol="0">
            <a:noAutofit/>
          </a:bodyPr>
          <a:p>
            <a:pPr indent="0">
              <a:lnSpc>
                <a:spcPct val="120000"/>
              </a:lnSpc>
              <a:buFont typeface="Wingdings" panose="05000000000000000000" charset="0"/>
              <a:buNone/>
            </a:pPr>
            <a:r>
              <a:rPr lang="en-US" altLang="zh-CN" b="1">
                <a:solidFill>
                  <a:schemeClr val="accent1"/>
                </a:solidFill>
                <a:latin typeface="+mj-lt"/>
                <a:cs typeface="+mj-lt"/>
              </a:rPr>
              <a:t>1. CSRF Tokens (Anti-CSRF Tokens)</a:t>
            </a:r>
            <a:endParaRPr lang="en-US" altLang="zh-CN" b="1">
              <a:solidFill>
                <a:schemeClr val="accent1"/>
              </a:solidFill>
              <a:latin typeface="+mj-lt"/>
              <a:cs typeface="+mj-lt"/>
            </a:endParaRPr>
          </a:p>
          <a:p>
            <a:pPr indent="0">
              <a:lnSpc>
                <a:spcPct val="120000"/>
              </a:lnSpc>
              <a:buFont typeface="Wingdings" panose="05000000000000000000" charset="0"/>
              <a:buNone/>
            </a:pPr>
            <a:endParaRPr lang="en-US" altLang="zh-CN" b="1">
              <a:solidFill>
                <a:schemeClr val="accent1"/>
              </a:solidFill>
              <a:latin typeface="+mj-lt"/>
              <a:cs typeface="+mj-lt"/>
            </a:endParaRPr>
          </a:p>
          <a:p>
            <a:pPr marL="285750" indent="-285750">
              <a:lnSpc>
                <a:spcPct val="120000"/>
              </a:lnSpc>
              <a:buFont typeface="Wingdings" panose="05000000000000000000" charset="0"/>
              <a:buChar char="Ø"/>
            </a:pPr>
            <a:r>
              <a:rPr lang="en-US" altLang="zh-CN" b="1">
                <a:solidFill>
                  <a:schemeClr val="accent1"/>
                </a:solidFill>
                <a:latin typeface="+mj-lt"/>
                <a:cs typeface="+mj-lt"/>
              </a:rPr>
              <a:t>What it is:</a:t>
            </a:r>
            <a:r>
              <a:rPr lang="en-US" altLang="zh-CN" b="1">
                <a:solidFill>
                  <a:schemeClr val="accent1"/>
                </a:solidFill>
                <a:cs typeface="+mn-lt"/>
              </a:rPr>
              <a:t> A CSRF token is a unique, unpredictable value generated for each user session or request and embedded within each form or URL that performs a sensitive action.</a:t>
            </a:r>
            <a:endParaRPr lang="en-US" altLang="zh-CN" b="1">
              <a:solidFill>
                <a:schemeClr val="accent1"/>
              </a:solidFill>
              <a:cs typeface="+mn-lt"/>
            </a:endParaRPr>
          </a:p>
          <a:p>
            <a:pPr marL="285750" indent="-285750">
              <a:lnSpc>
                <a:spcPct val="120000"/>
              </a:lnSpc>
              <a:buFont typeface="Wingdings" panose="05000000000000000000" charset="0"/>
              <a:buChar char="Ø"/>
            </a:pPr>
            <a:endParaRPr lang="en-US" altLang="zh-CN" b="1">
              <a:solidFill>
                <a:schemeClr val="accent1"/>
              </a:solidFill>
              <a:cs typeface="+mn-lt"/>
            </a:endParaRPr>
          </a:p>
          <a:p>
            <a:pPr marL="285750" indent="-285750">
              <a:lnSpc>
                <a:spcPct val="120000"/>
              </a:lnSpc>
              <a:buFont typeface="Wingdings" panose="05000000000000000000" charset="0"/>
              <a:buChar char="Ø"/>
            </a:pPr>
            <a:r>
              <a:rPr lang="en-US" altLang="zh-CN" b="1">
                <a:solidFill>
                  <a:schemeClr val="accent1"/>
                </a:solidFill>
                <a:latin typeface="+mj-lt"/>
                <a:cs typeface="+mj-lt"/>
              </a:rPr>
              <a:t>How it works: </a:t>
            </a:r>
            <a:r>
              <a:rPr lang="en-US" altLang="zh-CN" b="1">
                <a:solidFill>
                  <a:schemeClr val="accent1"/>
                </a:solidFill>
                <a:cs typeface="+mn-lt"/>
              </a:rPr>
              <a:t>When the user submits a request, the application checks that the CSRF token matches the expected value for that user. If it doesn’t match, the request is denied.</a:t>
            </a:r>
            <a:endParaRPr lang="en-US" altLang="zh-CN" b="1">
              <a:solidFill>
                <a:schemeClr val="accent1"/>
              </a:solidFill>
              <a:cs typeface="+mn-lt"/>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pic>
        <p:nvPicPr>
          <p:cNvPr id="2" name="Picture 1" descr="csrf-tokens-dark"/>
          <p:cNvPicPr>
            <a:picLocks noChangeAspect="1"/>
          </p:cNvPicPr>
          <p:nvPr/>
        </p:nvPicPr>
        <p:blipFill>
          <a:blip r:embed="rId1"/>
          <a:stretch>
            <a:fillRect/>
          </a:stretch>
        </p:blipFill>
        <p:spPr>
          <a:xfrm>
            <a:off x="6703695" y="1114425"/>
            <a:ext cx="5147310" cy="37439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Effective CSRF mitigating strategies</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1003935"/>
            <a:ext cx="5795645" cy="5408295"/>
          </a:xfrm>
          <a:prstGeom prst="rect">
            <a:avLst/>
          </a:prstGeom>
          <a:noFill/>
        </p:spPr>
        <p:txBody>
          <a:bodyPr wrap="square" rtlCol="0">
            <a:noAutofit/>
          </a:bodyPr>
          <a:p>
            <a:pPr indent="0">
              <a:lnSpc>
                <a:spcPct val="120000"/>
              </a:lnSpc>
              <a:buFont typeface="Wingdings" panose="05000000000000000000" charset="0"/>
              <a:buNone/>
            </a:pPr>
            <a:r>
              <a:rPr lang="en-US" altLang="zh-CN" b="1">
                <a:solidFill>
                  <a:schemeClr val="accent1"/>
                </a:solidFill>
                <a:latin typeface="+mj-lt"/>
                <a:cs typeface="+mj-lt"/>
              </a:rPr>
              <a:t>2. SameSite Cookies</a:t>
            </a:r>
            <a:endParaRPr lang="en-US" altLang="zh-CN" b="1">
              <a:solidFill>
                <a:schemeClr val="accent1"/>
              </a:solidFill>
              <a:latin typeface="+mj-lt"/>
              <a:cs typeface="+mj-lt"/>
            </a:endParaRPr>
          </a:p>
          <a:p>
            <a:pPr indent="0">
              <a:lnSpc>
                <a:spcPct val="120000"/>
              </a:lnSpc>
              <a:buFont typeface="Wingdings" panose="05000000000000000000" charset="0"/>
              <a:buNone/>
            </a:pPr>
            <a:endParaRPr lang="en-US" altLang="zh-CN" b="1">
              <a:solidFill>
                <a:schemeClr val="accent1"/>
              </a:solidFill>
              <a:latin typeface="+mj-lt"/>
              <a:cs typeface="+mj-lt"/>
            </a:endParaRPr>
          </a:p>
          <a:p>
            <a:pPr marL="285750" indent="-285750">
              <a:lnSpc>
                <a:spcPct val="120000"/>
              </a:lnSpc>
              <a:buFont typeface="Wingdings" panose="05000000000000000000" charset="0"/>
              <a:buChar char="Ø"/>
            </a:pPr>
            <a:r>
              <a:rPr lang="en-US" altLang="zh-CN" b="1">
                <a:solidFill>
                  <a:schemeClr val="accent1"/>
                </a:solidFill>
                <a:latin typeface="+mj-lt"/>
                <a:cs typeface="+mj-lt"/>
              </a:rPr>
              <a:t>What it is:</a:t>
            </a:r>
            <a:r>
              <a:rPr lang="en-US" altLang="zh-CN" b="1">
                <a:solidFill>
                  <a:schemeClr val="accent1"/>
                </a:solidFill>
                <a:cs typeface="+mn-lt"/>
              </a:rPr>
              <a:t> The SameSite attribute on cookies helps prevent browsers from sending cookies with cross-site requests, which mitigates CSRF risks.</a:t>
            </a:r>
            <a:endParaRPr lang="en-US" altLang="zh-CN" b="1">
              <a:solidFill>
                <a:schemeClr val="accent1"/>
              </a:solidFill>
              <a:cs typeface="+mn-lt"/>
            </a:endParaRPr>
          </a:p>
          <a:p>
            <a:pPr marL="285750" indent="-285750">
              <a:lnSpc>
                <a:spcPct val="120000"/>
              </a:lnSpc>
              <a:buFont typeface="Wingdings" panose="05000000000000000000" charset="0"/>
              <a:buChar char="Ø"/>
            </a:pPr>
            <a:endParaRPr lang="en-US" altLang="zh-CN" b="1">
              <a:solidFill>
                <a:schemeClr val="accent1"/>
              </a:solidFill>
              <a:cs typeface="+mn-lt"/>
            </a:endParaRPr>
          </a:p>
          <a:p>
            <a:pPr marL="285750" indent="-285750">
              <a:lnSpc>
                <a:spcPct val="120000"/>
              </a:lnSpc>
              <a:buFont typeface="Wingdings" panose="05000000000000000000" charset="0"/>
              <a:buChar char="Ø"/>
            </a:pPr>
            <a:r>
              <a:rPr lang="en-US" altLang="zh-CN" b="1">
                <a:solidFill>
                  <a:schemeClr val="accent1"/>
                </a:solidFill>
                <a:latin typeface="+mj-lt"/>
                <a:cs typeface="+mj-lt"/>
              </a:rPr>
              <a:t>How it works: </a:t>
            </a:r>
            <a:r>
              <a:rPr lang="en-US" altLang="zh-CN" b="1">
                <a:solidFill>
                  <a:schemeClr val="accent1"/>
                </a:solidFill>
                <a:cs typeface="+mn-lt"/>
              </a:rPr>
              <a:t>Setting SameSite=Strict or SameSite=Lax on session cookies can help prevent CSRF, as these settings restrict cookies from being sent with requests initiated by third-party sites.</a:t>
            </a:r>
            <a:endParaRPr lang="en-US" altLang="zh-CN" b="1">
              <a:solidFill>
                <a:schemeClr val="accent1"/>
              </a:solidFill>
              <a:cs typeface="+mn-lt"/>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pic>
        <p:nvPicPr>
          <p:cNvPr id="2" name="Picture 1" descr="three-cookies-labelled-no-495f9afccf1cd_1440"/>
          <p:cNvPicPr>
            <a:picLocks noChangeAspect="1"/>
          </p:cNvPicPr>
          <p:nvPr/>
        </p:nvPicPr>
        <p:blipFill>
          <a:blip r:embed="rId1"/>
          <a:stretch>
            <a:fillRect/>
          </a:stretch>
        </p:blipFill>
        <p:spPr>
          <a:xfrm>
            <a:off x="6617335" y="1114425"/>
            <a:ext cx="5370195" cy="30613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rgbClr val="5956F7"/>
                </a:solidFill>
                <a:latin typeface="+mj-lt"/>
                <a:ea typeface="OPPOSans B" panose="00020600040101010101" pitchFamily="18" charset="-122"/>
                <a:cs typeface="OPPOSans B" panose="00020600040101010101" pitchFamily="18" charset="-122"/>
              </a:rPr>
              <a:t>Effective CSRF mitigating strategies</a:t>
            </a:r>
            <a:endParaRPr lang="en-US" altLang="zh-CN" sz="3200" b="1" dirty="0">
              <a:solidFill>
                <a:srgbClr val="5956F7"/>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1003935"/>
            <a:ext cx="6194425" cy="5408295"/>
          </a:xfrm>
          <a:prstGeom prst="rect">
            <a:avLst/>
          </a:prstGeom>
          <a:noFill/>
        </p:spPr>
        <p:txBody>
          <a:bodyPr wrap="square" rtlCol="0">
            <a:noAutofit/>
          </a:bodyPr>
          <a:p>
            <a:pPr indent="0">
              <a:lnSpc>
                <a:spcPct val="120000"/>
              </a:lnSpc>
              <a:buFont typeface="Wingdings" panose="05000000000000000000" charset="0"/>
              <a:buNone/>
            </a:pPr>
            <a:r>
              <a:rPr lang="en-US" altLang="zh-CN" b="1">
                <a:solidFill>
                  <a:srgbClr val="5956F7"/>
                </a:solidFill>
                <a:latin typeface="+mj-lt"/>
                <a:cs typeface="+mj-lt"/>
              </a:rPr>
              <a:t>3. User Re-Authentication or </a:t>
            </a:r>
            <a:r>
              <a:rPr lang="en-US" altLang="zh-CN" b="1">
                <a:solidFill>
                  <a:srgbClr val="5956F7"/>
                </a:solidFill>
                <a:latin typeface="+mj-lt"/>
                <a:cs typeface="+mj-lt"/>
                <a:sym typeface="+mn-ea"/>
              </a:rPr>
              <a:t>Multi-Factor Authentication (MFA)</a:t>
            </a:r>
            <a:r>
              <a:rPr lang="en-US" altLang="zh-CN" b="1">
                <a:solidFill>
                  <a:srgbClr val="5956F7"/>
                </a:solidFill>
                <a:latin typeface="+mj-lt"/>
                <a:cs typeface="+mj-lt"/>
              </a:rPr>
              <a:t> for Sensitive Actions</a:t>
            </a:r>
            <a:endParaRPr lang="en-US" altLang="zh-CN" b="1">
              <a:solidFill>
                <a:srgbClr val="5956F7"/>
              </a:solidFill>
              <a:latin typeface="+mj-lt"/>
              <a:cs typeface="+mj-lt"/>
            </a:endParaRPr>
          </a:p>
          <a:p>
            <a:pPr indent="0">
              <a:lnSpc>
                <a:spcPct val="120000"/>
              </a:lnSpc>
              <a:buFont typeface="Wingdings" panose="05000000000000000000" charset="0"/>
              <a:buNone/>
            </a:pPr>
            <a:endParaRPr lang="en-US" altLang="zh-CN">
              <a:solidFill>
                <a:srgbClr val="5956F7"/>
              </a:solidFill>
              <a:latin typeface="+mj-lt"/>
              <a:cs typeface="+mj-lt"/>
            </a:endParaRPr>
          </a:p>
          <a:p>
            <a:pPr marL="285750" indent="-285750">
              <a:lnSpc>
                <a:spcPct val="120000"/>
              </a:lnSpc>
              <a:buFont typeface="Wingdings" panose="05000000000000000000" charset="0"/>
              <a:buChar char="Ø"/>
            </a:pPr>
            <a:r>
              <a:rPr lang="en-US" altLang="zh-CN" b="1">
                <a:solidFill>
                  <a:srgbClr val="5956F7"/>
                </a:solidFill>
                <a:latin typeface="+mj-lt"/>
                <a:cs typeface="+mj-lt"/>
              </a:rPr>
              <a:t>What it is:</a:t>
            </a:r>
            <a:r>
              <a:rPr lang="en-US" altLang="zh-CN" b="1">
                <a:solidFill>
                  <a:srgbClr val="5956F7"/>
                </a:solidFill>
                <a:cs typeface="+mn-lt"/>
              </a:rPr>
              <a:t> This method requires users to re-authenticate before performing sensitive actions, such as changing account settings or processing payments.</a:t>
            </a:r>
            <a:endParaRPr lang="en-US" altLang="zh-CN" b="1">
              <a:solidFill>
                <a:srgbClr val="5956F7"/>
              </a:solidFill>
              <a:cs typeface="+mn-lt"/>
            </a:endParaRPr>
          </a:p>
          <a:p>
            <a:pPr marL="285750" indent="-285750">
              <a:lnSpc>
                <a:spcPct val="120000"/>
              </a:lnSpc>
              <a:buFont typeface="Wingdings" panose="05000000000000000000" charset="0"/>
              <a:buChar char="Ø"/>
            </a:pPr>
            <a:endParaRPr lang="en-US" altLang="zh-CN" b="1">
              <a:solidFill>
                <a:srgbClr val="5956F7"/>
              </a:solidFill>
              <a:cs typeface="+mn-lt"/>
            </a:endParaRPr>
          </a:p>
          <a:p>
            <a:pPr marL="285750" indent="-285750">
              <a:lnSpc>
                <a:spcPct val="120000"/>
              </a:lnSpc>
              <a:buFont typeface="Wingdings" panose="05000000000000000000" charset="0"/>
              <a:buChar char="Ø"/>
            </a:pPr>
            <a:r>
              <a:rPr lang="en-US" altLang="zh-CN" b="1">
                <a:solidFill>
                  <a:srgbClr val="5956F7"/>
                </a:solidFill>
                <a:latin typeface="+mj-lt"/>
                <a:cs typeface="+mj-lt"/>
              </a:rPr>
              <a:t>How it works:</a:t>
            </a:r>
            <a:r>
              <a:rPr lang="en-US" altLang="zh-CN" b="1">
                <a:solidFill>
                  <a:srgbClr val="5956F7"/>
                </a:solidFill>
                <a:cs typeface="+mn-lt"/>
              </a:rPr>
              <a:t> For actions that need additional security, prompt the user to enter their password or authenticate using multi-factor authentication (MFA). This approach ensures that a CSRF request cannot succeed without user interaction.</a:t>
            </a:r>
            <a:endParaRPr lang="en-US" altLang="zh-CN" b="1">
              <a:solidFill>
                <a:srgbClr val="5956F7"/>
              </a:solidFill>
              <a:cs typeface="+mn-lt"/>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pic>
        <p:nvPicPr>
          <p:cNvPr id="4" name="Picture 3" descr="51930104556_0c89c7d6c5_o"/>
          <p:cNvPicPr>
            <a:picLocks noChangeAspect="1"/>
          </p:cNvPicPr>
          <p:nvPr/>
        </p:nvPicPr>
        <p:blipFill>
          <a:blip r:embed="rId1"/>
          <a:srcRect l="4292" t="6452" b="6908"/>
          <a:stretch>
            <a:fillRect/>
          </a:stretch>
        </p:blipFill>
        <p:spPr>
          <a:xfrm>
            <a:off x="7025005" y="1114425"/>
            <a:ext cx="4815205" cy="45065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rgbClr val="5956F7"/>
                </a:solidFill>
                <a:latin typeface="+mj-lt"/>
                <a:ea typeface="OPPOSans B" panose="00020600040101010101" pitchFamily="18" charset="-122"/>
                <a:cs typeface="OPPOSans B" panose="00020600040101010101" pitchFamily="18" charset="-122"/>
              </a:rPr>
              <a:t>Effective CSRF mitigating strategies</a:t>
            </a:r>
            <a:endParaRPr lang="en-US" altLang="zh-CN" sz="3200" b="1" dirty="0">
              <a:solidFill>
                <a:srgbClr val="5956F7"/>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1003935"/>
            <a:ext cx="6194425" cy="5408295"/>
          </a:xfrm>
          <a:prstGeom prst="rect">
            <a:avLst/>
          </a:prstGeom>
          <a:noFill/>
        </p:spPr>
        <p:txBody>
          <a:bodyPr wrap="square" rtlCol="0">
            <a:noAutofit/>
          </a:bodyPr>
          <a:p>
            <a:pPr indent="0">
              <a:lnSpc>
                <a:spcPct val="120000"/>
              </a:lnSpc>
              <a:buFont typeface="Wingdings" panose="05000000000000000000" charset="0"/>
              <a:buNone/>
            </a:pPr>
            <a:r>
              <a:rPr lang="en-US" altLang="zh-CN" b="1">
                <a:solidFill>
                  <a:srgbClr val="5956F7"/>
                </a:solidFill>
                <a:latin typeface="+mj-lt"/>
                <a:cs typeface="+mj-lt"/>
              </a:rPr>
              <a:t>4. Use of Custom Headers</a:t>
            </a:r>
            <a:endParaRPr lang="en-US" altLang="zh-CN" b="1">
              <a:solidFill>
                <a:srgbClr val="5956F7"/>
              </a:solidFill>
              <a:latin typeface="+mj-lt"/>
              <a:cs typeface="+mj-lt"/>
            </a:endParaRPr>
          </a:p>
          <a:p>
            <a:pPr indent="0">
              <a:lnSpc>
                <a:spcPct val="120000"/>
              </a:lnSpc>
              <a:buFont typeface="Wingdings" panose="05000000000000000000" charset="0"/>
              <a:buNone/>
            </a:pPr>
            <a:endParaRPr lang="en-US" altLang="zh-CN">
              <a:solidFill>
                <a:srgbClr val="5956F7"/>
              </a:solidFill>
              <a:latin typeface="+mj-lt"/>
              <a:cs typeface="+mj-lt"/>
            </a:endParaRPr>
          </a:p>
          <a:p>
            <a:pPr marL="285750" indent="-285750">
              <a:lnSpc>
                <a:spcPct val="120000"/>
              </a:lnSpc>
              <a:buFont typeface="Wingdings" panose="05000000000000000000" charset="0"/>
              <a:buChar char="Ø"/>
            </a:pPr>
            <a:r>
              <a:rPr lang="en-US" altLang="zh-CN" b="1">
                <a:solidFill>
                  <a:srgbClr val="5956F7"/>
                </a:solidFill>
                <a:latin typeface="+mj-lt"/>
                <a:cs typeface="+mj-lt"/>
              </a:rPr>
              <a:t>What it is:</a:t>
            </a:r>
            <a:r>
              <a:rPr lang="en-US" altLang="zh-CN" b="1">
                <a:solidFill>
                  <a:srgbClr val="5956F7"/>
                </a:solidFill>
                <a:cs typeface="+mn-lt"/>
              </a:rPr>
              <a:t> Custom headers are headers that browsers cannot add automatically with a simple HTML form or image tag request.</a:t>
            </a:r>
            <a:endParaRPr lang="en-US" altLang="zh-CN" b="1">
              <a:solidFill>
                <a:srgbClr val="5956F7"/>
              </a:solidFill>
              <a:cs typeface="+mn-lt"/>
            </a:endParaRPr>
          </a:p>
          <a:p>
            <a:pPr marL="285750" indent="-285750">
              <a:lnSpc>
                <a:spcPct val="120000"/>
              </a:lnSpc>
              <a:buFont typeface="Wingdings" panose="05000000000000000000" charset="0"/>
              <a:buChar char="Ø"/>
            </a:pPr>
            <a:endParaRPr lang="en-US" altLang="zh-CN" b="1">
              <a:solidFill>
                <a:srgbClr val="5956F7"/>
              </a:solidFill>
              <a:cs typeface="+mn-lt"/>
            </a:endParaRPr>
          </a:p>
          <a:p>
            <a:pPr marL="285750" indent="-285750">
              <a:lnSpc>
                <a:spcPct val="120000"/>
              </a:lnSpc>
              <a:buFont typeface="Wingdings" panose="05000000000000000000" charset="0"/>
              <a:buChar char="Ø"/>
            </a:pPr>
            <a:r>
              <a:rPr lang="en-US" altLang="zh-CN" b="1">
                <a:solidFill>
                  <a:srgbClr val="5956F7"/>
                </a:solidFill>
                <a:latin typeface="+mj-lt"/>
                <a:cs typeface="+mj-lt"/>
              </a:rPr>
              <a:t>How it works:</a:t>
            </a:r>
            <a:r>
              <a:rPr lang="en-US" altLang="zh-CN" b="1">
                <a:solidFill>
                  <a:srgbClr val="5956F7"/>
                </a:solidFill>
                <a:cs typeface="+mn-lt"/>
              </a:rPr>
              <a:t> By requiring requests to use a custom header (e.g., X-Requested-With) to differentiate between legitimate requests and CSRF attempts. Many cross-origin requests (e.g., requests from another site) do not allow setting custom headers, making it harder for attackers to forge requests.</a:t>
            </a:r>
            <a:endParaRPr lang="en-US" altLang="zh-CN" b="1">
              <a:solidFill>
                <a:srgbClr val="5956F7"/>
              </a:solidFill>
              <a:cs typeface="+mn-lt"/>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pic>
        <p:nvPicPr>
          <p:cNvPr id="5" name="Picture 4" descr="custom-http-headers"/>
          <p:cNvPicPr>
            <a:picLocks noChangeAspect="1"/>
          </p:cNvPicPr>
          <p:nvPr/>
        </p:nvPicPr>
        <p:blipFill>
          <a:blip r:embed="rId1"/>
          <a:srcRect l="1953" t="8416" r="8337" b="5980"/>
          <a:stretch>
            <a:fillRect/>
          </a:stretch>
        </p:blipFill>
        <p:spPr>
          <a:xfrm>
            <a:off x="7016115" y="1114425"/>
            <a:ext cx="4935220" cy="23393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3367613"/>
            <a:ext cx="12192000" cy="3490388"/>
          </a:xfrm>
          <a:prstGeom prst="rect">
            <a:avLst/>
          </a:prstGeom>
          <a:gradFill flip="none" rotWithShape="1">
            <a:gsLst>
              <a:gs pos="33000">
                <a:schemeClr val="accent1"/>
              </a:gs>
              <a:gs pos="100000">
                <a:schemeClr val="accent1">
                  <a:lumMod val="60000"/>
                  <a:lumOff val="40000"/>
                </a:schemeClr>
              </a:gs>
            </a:gsLst>
            <a:lin ang="27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单圆角 12"/>
          <p:cNvSpPr/>
          <p:nvPr/>
        </p:nvSpPr>
        <p:spPr>
          <a:xfrm flipV="1">
            <a:off x="0" y="-1"/>
            <a:ext cx="12192000" cy="5396387"/>
          </a:xfrm>
          <a:prstGeom prst="round1Rect">
            <a:avLst>
              <a:gd name="adj" fmla="val 27165"/>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灯片编号占位符 1"/>
          <p:cNvSpPr>
            <a:spLocks noGrp="1"/>
          </p:cNvSpPr>
          <p:nvPr>
            <p:ph type="sldNum" sz="quarter" idx="12"/>
          </p:nvPr>
        </p:nvSpPr>
        <p:spPr/>
        <p:txBody>
          <a:bodyPr/>
          <a:lstStyle/>
          <a:p>
            <a:fld id="{9B618960-8005-486C-9A75-10CB2AAC16F9}" type="slidenum">
              <a:rPr lang="en-US" smtClean="0">
                <a:solidFill>
                  <a:schemeClr val="bg1"/>
                </a:solidFill>
              </a:rPr>
            </a:fld>
            <a:endParaRPr lang="en-US" smtClean="0">
              <a:solidFill>
                <a:schemeClr val="bg1"/>
              </a:solidFill>
            </a:endParaRPr>
          </a:p>
        </p:txBody>
      </p:sp>
      <p:grpSp>
        <p:nvGrpSpPr>
          <p:cNvPr id="11" name="组合 10"/>
          <p:cNvGrpSpPr/>
          <p:nvPr/>
        </p:nvGrpSpPr>
        <p:grpSpPr>
          <a:xfrm>
            <a:off x="4039008" y="2274949"/>
            <a:ext cx="6311900" cy="1417356"/>
            <a:chOff x="4140026" y="2274949"/>
            <a:chExt cx="6311900" cy="1417356"/>
          </a:xfrm>
        </p:grpSpPr>
        <p:sp>
          <p:nvSpPr>
            <p:cNvPr id="39" name="文本框 38"/>
            <p:cNvSpPr txBox="1"/>
            <p:nvPr/>
          </p:nvSpPr>
          <p:spPr>
            <a:xfrm>
              <a:off x="4140026" y="2274949"/>
              <a:ext cx="6311900" cy="922020"/>
            </a:xfrm>
            <a:prstGeom prst="rect">
              <a:avLst/>
            </a:prstGeom>
            <a:noFill/>
            <a:effectLst/>
          </p:spPr>
          <p:txBody>
            <a:bodyPr wrap="square" rtlCol="0">
              <a:spAutoFit/>
            </a:bodyPr>
            <a:lstStyle/>
            <a:p>
              <a:r>
                <a:rPr lang="en-US" altLang="zh-CN" sz="5400" dirty="0">
                  <a:solidFill>
                    <a:schemeClr val="accent1"/>
                  </a:solidFill>
                  <a:latin typeface="+mj-lt"/>
                  <a:cs typeface="OPPOSans B" panose="00020600040101010101" pitchFamily="18" charset="-122"/>
                </a:rPr>
                <a:t>Demonstration</a:t>
              </a:r>
              <a:endParaRPr lang="en-US" altLang="zh-CN" sz="5400" dirty="0">
                <a:solidFill>
                  <a:schemeClr val="accent1"/>
                </a:solidFill>
                <a:latin typeface="+mj-lt"/>
                <a:cs typeface="OPPOSans B" panose="00020600040101010101" pitchFamily="18" charset="-122"/>
              </a:endParaRPr>
            </a:p>
          </p:txBody>
        </p:sp>
        <p:sp>
          <p:nvSpPr>
            <p:cNvPr id="50" name="文本框 49"/>
            <p:cNvSpPr txBox="1"/>
            <p:nvPr/>
          </p:nvSpPr>
          <p:spPr>
            <a:xfrm>
              <a:off x="4140026" y="3224588"/>
              <a:ext cx="3076990" cy="429895"/>
            </a:xfrm>
            <a:prstGeom prst="rect">
              <a:avLst/>
            </a:prstGeom>
            <a:noFill/>
          </p:spPr>
          <p:txBody>
            <a:bodyPr wrap="square" anchor="ctr">
              <a:spAutoFit/>
            </a:bodyPr>
            <a:lstStyle/>
            <a:p>
              <a:r>
                <a:rPr lang="en-US" altLang="zh-CN" sz="2200" b="1" dirty="0">
                  <a:solidFill>
                    <a:schemeClr val="tx1">
                      <a:lumMod val="75000"/>
                      <a:lumOff val="25000"/>
                    </a:schemeClr>
                  </a:solidFill>
                </a:rPr>
                <a:t>Attack &amp; Defense</a:t>
              </a:r>
              <a:endParaRPr lang="en-US" altLang="zh-CN" sz="2200" b="1" dirty="0">
                <a:solidFill>
                  <a:schemeClr val="tx1">
                    <a:lumMod val="75000"/>
                    <a:lumOff val="25000"/>
                  </a:schemeClr>
                </a:solidFill>
              </a:endParaRPr>
            </a:p>
          </p:txBody>
        </p:sp>
        <p:grpSp>
          <p:nvGrpSpPr>
            <p:cNvPr id="51" name="组合 50"/>
            <p:cNvGrpSpPr/>
            <p:nvPr/>
          </p:nvGrpSpPr>
          <p:grpSpPr>
            <a:xfrm>
              <a:off x="7217016" y="3186766"/>
              <a:ext cx="988063" cy="505539"/>
              <a:chOff x="7867260" y="1586075"/>
              <a:chExt cx="988063" cy="505539"/>
            </a:xfrm>
          </p:grpSpPr>
          <p:cxnSp>
            <p:nvCxnSpPr>
              <p:cNvPr id="52" name="直接连接符 51"/>
              <p:cNvCxnSpPr/>
              <p:nvPr/>
            </p:nvCxnSpPr>
            <p:spPr>
              <a:xfrm>
                <a:off x="7867260" y="1839426"/>
                <a:ext cx="87537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flipH="1">
                <a:off x="8629938" y="1838262"/>
                <a:ext cx="225385" cy="253352"/>
              </a:xfrm>
              <a:prstGeom prst="arc">
                <a:avLst>
                  <a:gd name="adj1" fmla="val 16200000"/>
                  <a:gd name="adj2" fmla="val 20294346"/>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flipV="1">
                <a:off x="8629938" y="1586075"/>
                <a:ext cx="225385" cy="253352"/>
              </a:xfrm>
              <a:prstGeom prst="arc">
                <a:avLst>
                  <a:gd name="adj1" fmla="val 16200000"/>
                  <a:gd name="adj2" fmla="val 20294346"/>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60" name="组合 59"/>
          <p:cNvGrpSpPr/>
          <p:nvPr/>
        </p:nvGrpSpPr>
        <p:grpSpPr>
          <a:xfrm>
            <a:off x="-1302864" y="-1237840"/>
            <a:ext cx="2705336" cy="5625557"/>
            <a:chOff x="2238911" y="603309"/>
            <a:chExt cx="2798964" cy="5820250"/>
          </a:xfrm>
        </p:grpSpPr>
        <p:sp>
          <p:nvSpPr>
            <p:cNvPr id="37" name="椭圆 36"/>
            <p:cNvSpPr/>
            <p:nvPr/>
          </p:nvSpPr>
          <p:spPr>
            <a:xfrm rot="12566238">
              <a:off x="2238911" y="4460360"/>
              <a:ext cx="2784608" cy="1963199"/>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椭圆 58"/>
            <p:cNvSpPr/>
            <p:nvPr/>
          </p:nvSpPr>
          <p:spPr>
            <a:xfrm rot="8250577" flipH="1">
              <a:off x="2878318" y="603309"/>
              <a:ext cx="2159557" cy="1522527"/>
            </a:xfrm>
            <a:prstGeom prst="ellipse">
              <a:avLst/>
            </a:prstGeom>
            <a:noFill/>
            <a:ln>
              <a:gradFill flip="none" rotWithShape="1">
                <a:gsLst>
                  <a:gs pos="0">
                    <a:schemeClr val="accent1">
                      <a:lumMod val="40000"/>
                      <a:lumOff val="60000"/>
                    </a:schemeClr>
                  </a:gs>
                  <a:gs pos="100000">
                    <a:schemeClr val="accent1">
                      <a:lumMod val="60000"/>
                      <a:lumOff val="40000"/>
                      <a:alpha val="54000"/>
                    </a:schemeClr>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rot="13388993">
              <a:off x="2439942" y="3849919"/>
              <a:ext cx="1966959" cy="1386742"/>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文本框 16"/>
          <p:cNvSpPr txBox="1"/>
          <p:nvPr/>
        </p:nvSpPr>
        <p:spPr>
          <a:xfrm>
            <a:off x="320917" y="439270"/>
            <a:ext cx="3718091" cy="1446550"/>
          </a:xfrm>
          <a:prstGeom prst="rect">
            <a:avLst/>
          </a:prstGeom>
          <a:noFill/>
          <a:effectLst/>
        </p:spPr>
        <p:txBody>
          <a:bodyPr wrap="square" rtlCol="0">
            <a:spAutoFit/>
          </a:bodyPr>
          <a:lstStyle/>
          <a:p>
            <a:r>
              <a:rPr lang="en-US" altLang="zh-CN" sz="8800" dirty="0">
                <a:gradFill>
                  <a:gsLst>
                    <a:gs pos="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rPr>
              <a:t>PART</a:t>
            </a:r>
            <a:endParaRPr lang="en-US" altLang="zh-CN" sz="8800" dirty="0">
              <a:gradFill>
                <a:gsLst>
                  <a:gs pos="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endParaRPr>
          </a:p>
        </p:txBody>
      </p:sp>
      <p:sp>
        <p:nvSpPr>
          <p:cNvPr id="16" name="文本框 15"/>
          <p:cNvSpPr txBox="1"/>
          <p:nvPr/>
        </p:nvSpPr>
        <p:spPr>
          <a:xfrm>
            <a:off x="1111943" y="1875632"/>
            <a:ext cx="2553498" cy="2215991"/>
          </a:xfrm>
          <a:prstGeom prst="rect">
            <a:avLst/>
          </a:prstGeom>
          <a:noFill/>
          <a:effectLst/>
        </p:spPr>
        <p:txBody>
          <a:bodyPr wrap="square" rtlCol="0">
            <a:spAutoFit/>
          </a:bodyPr>
          <a:lstStyle>
            <a:defPPr>
              <a:defRPr lang="en-US"/>
            </a:defPPr>
            <a:lvl1pPr>
              <a:defRPr sz="8800">
                <a:gradFill>
                  <a:gsLst>
                    <a:gs pos="3300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defRPr>
            </a:lvl1pPr>
          </a:lstStyle>
          <a:p>
            <a:pPr algn="r"/>
            <a:r>
              <a:rPr lang="en-US" altLang="zh-CN" sz="13800" dirty="0">
                <a:gradFill>
                  <a:gsLst>
                    <a:gs pos="0">
                      <a:schemeClr val="accent1">
                        <a:lumMod val="20000"/>
                        <a:lumOff val="80000"/>
                      </a:schemeClr>
                    </a:gs>
                    <a:gs pos="87000">
                      <a:schemeClr val="accent1"/>
                    </a:gs>
                  </a:gsLst>
                  <a:lin ang="2700000" scaled="1"/>
                </a:gradFill>
              </a:rPr>
              <a:t>02</a:t>
            </a:r>
            <a:endParaRPr lang="en-US" altLang="zh-CN" sz="13800" dirty="0">
              <a:gradFill>
                <a:gsLst>
                  <a:gs pos="0">
                    <a:schemeClr val="accent1">
                      <a:lumMod val="20000"/>
                      <a:lumOff val="80000"/>
                    </a:schemeClr>
                  </a:gs>
                  <a:gs pos="87000">
                    <a:schemeClr val="accent1"/>
                  </a:gs>
                </a:gsLst>
                <a:lin ang="2700000" scaled="1"/>
              </a:gradFill>
            </a:endParaRPr>
          </a:p>
        </p:txBody>
      </p:sp>
      <p:grpSp>
        <p:nvGrpSpPr>
          <p:cNvPr id="6" name="组合 5"/>
          <p:cNvGrpSpPr/>
          <p:nvPr/>
        </p:nvGrpSpPr>
        <p:grpSpPr>
          <a:xfrm>
            <a:off x="8205079" y="3482687"/>
            <a:ext cx="3904371" cy="2987092"/>
            <a:chOff x="8604985" y="3923229"/>
            <a:chExt cx="6774170" cy="5182671"/>
          </a:xfrm>
        </p:grpSpPr>
        <p:sp>
          <p:nvSpPr>
            <p:cNvPr id="7" name="椭圆 6"/>
            <p:cNvSpPr/>
            <p:nvPr/>
          </p:nvSpPr>
          <p:spPr>
            <a:xfrm rot="19634306">
              <a:off x="8604985" y="5296870"/>
              <a:ext cx="5637987" cy="3809030"/>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766238">
              <a:off x="9741168" y="3923229"/>
              <a:ext cx="5637987" cy="3809030"/>
            </a:xfrm>
            <a:prstGeom prst="ellipse">
              <a:avLst/>
            </a:prstGeom>
            <a:noFill/>
            <a:ln>
              <a:gradFill flip="none" rotWithShape="1">
                <a:gsLst>
                  <a:gs pos="0">
                    <a:schemeClr val="accent2"/>
                  </a:gs>
                  <a:gs pos="100000">
                    <a:schemeClr val="accent2">
                      <a:lumMod val="75000"/>
                    </a:schemeClr>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9" name="椭圆 8"/>
            <p:cNvSpPr/>
            <p:nvPr/>
          </p:nvSpPr>
          <p:spPr>
            <a:xfrm>
              <a:off x="9875890" y="4679322"/>
              <a:ext cx="164707" cy="164707"/>
            </a:xfrm>
            <a:prstGeom prst="ellipse">
              <a:avLst/>
            </a:prstGeom>
            <a:gradFill flip="none" rotWithShape="1">
              <a:gsLst>
                <a:gs pos="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10" name="Text Box 9"/>
          <p:cNvSpPr txBox="1"/>
          <p:nvPr/>
        </p:nvSpPr>
        <p:spPr>
          <a:xfrm>
            <a:off x="320675" y="6360160"/>
            <a:ext cx="4479925" cy="321945"/>
          </a:xfrm>
          <a:prstGeom prst="rect">
            <a:avLst/>
          </a:prstGeom>
          <a:noFill/>
        </p:spPr>
        <p:txBody>
          <a:bodyPr wrap="square" rtlCol="0">
            <a:spAutoFit/>
          </a:bodyPr>
          <a:p>
            <a:r>
              <a:rPr lang="en-US" sz="1500" b="1">
                <a:solidFill>
                  <a:schemeClr val="bg1"/>
                </a:solidFill>
              </a:rPr>
              <a:t>Group ID - ICS019</a:t>
            </a:r>
            <a:endParaRPr lang="en-US" sz="1500" b="1">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a:spLocks noGrp="1" noRot="1" noMove="1" noResize="1" noEditPoints="1" noAdjustHandles="1" noChangeArrowheads="1" noChangeShapeType="1"/>
          </p:cNvSpPr>
          <p:nvPr/>
        </p:nvSpPr>
        <p:spPr>
          <a:xfrm>
            <a:off x="0" y="5179662"/>
            <a:ext cx="12192000" cy="1678338"/>
          </a:xfrm>
          <a:prstGeom prst="rect">
            <a:avLst/>
          </a:prstGeom>
          <a:gradFill flip="none" rotWithShape="1">
            <a:gsLst>
              <a:gs pos="1000">
                <a:schemeClr val="bg1">
                  <a:alpha val="0"/>
                </a:schemeClr>
              </a:gs>
              <a:gs pos="84000">
                <a:schemeClr val="accent1">
                  <a:lumMod val="15000"/>
                  <a:lumOff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660400" y="290830"/>
            <a:ext cx="10760710" cy="738505"/>
          </a:xfrm>
          <a:prstGeom prst="rect">
            <a:avLst/>
          </a:prstGeom>
          <a:noFill/>
          <a:effectLst/>
        </p:spPr>
        <p:txBody>
          <a:bodyPr wrap="square" rtlCol="0">
            <a:spAutoFit/>
          </a:bodyPr>
          <a:lstStyle/>
          <a:p>
            <a:pPr algn="l">
              <a:lnSpc>
                <a:spcPts val="5050"/>
              </a:lnSpc>
            </a:pPr>
            <a:r>
              <a:rPr lang="en-US" sz="3000" b="1" dirty="0">
                <a:solidFill>
                  <a:srgbClr val="231971"/>
                </a:solidFill>
                <a:latin typeface="+mj-lt"/>
                <a:ea typeface="Outfit Extra Bold" pitchFamily="34" charset="-122"/>
                <a:cs typeface="+mj-lt"/>
                <a:sym typeface="+mn-ea"/>
              </a:rPr>
              <a:t>INDUSTRY Best practices for CSRF prevention</a:t>
            </a:r>
            <a:endParaRPr lang="en-US" altLang="zh-CN" sz="3000" dirty="0">
              <a:solidFill>
                <a:schemeClr val="accent1"/>
              </a:solidFill>
              <a:latin typeface="+mj-lt"/>
              <a:ea typeface="OPPOSans B" panose="00020600040101010101" pitchFamily="18" charset="-122"/>
              <a:cs typeface="+mj-lt"/>
            </a:endParaRPr>
          </a:p>
        </p:txBody>
      </p:sp>
      <p:sp>
        <p:nvSpPr>
          <p:cNvPr id="3" name="矩形: 单圆角 2"/>
          <p:cNvSpPr/>
          <p:nvPr/>
        </p:nvSpPr>
        <p:spPr>
          <a:xfrm rot="5400000">
            <a:off x="-231775" y="231778"/>
            <a:ext cx="698502" cy="234949"/>
          </a:xfrm>
          <a:prstGeom prst="round1Rect">
            <a:avLst>
              <a:gd name="adj" fmla="val 50000"/>
            </a:avLst>
          </a:prstGeom>
          <a:gradFill flip="none" rotWithShape="1">
            <a:gsLst>
              <a:gs pos="3300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6" name="文本框 95"/>
          <p:cNvSpPr txBox="1"/>
          <p:nvPr/>
        </p:nvSpPr>
        <p:spPr>
          <a:xfrm flipH="1">
            <a:off x="7197085" y="1240819"/>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97" name="矩形: 圆角 96"/>
          <p:cNvSpPr/>
          <p:nvPr/>
        </p:nvSpPr>
        <p:spPr>
          <a:xfrm>
            <a:off x="7362008" y="1178962"/>
            <a:ext cx="3995646" cy="2248126"/>
          </a:xfrm>
          <a:prstGeom prst="roundRect">
            <a:avLst>
              <a:gd name="adj" fmla="val 9491"/>
            </a:avLst>
          </a:prstGeom>
          <a:gradFill flip="none" rotWithShape="1">
            <a:gsLst>
              <a:gs pos="3300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7539990" y="1424305"/>
            <a:ext cx="3427095" cy="368300"/>
          </a:xfrm>
          <a:prstGeom prst="rect">
            <a:avLst/>
          </a:prstGeom>
          <a:noFill/>
        </p:spPr>
        <p:txBody>
          <a:bodyPr wrap="square" rtlCol="0">
            <a:spAutoFit/>
            <a:scene3d>
              <a:camera prst="orthographicFront"/>
              <a:lightRig rig="threePt" dir="t"/>
            </a:scene3d>
          </a:bodyPr>
          <a:lstStyle/>
          <a:p>
            <a:r>
              <a:rPr lang="en-US" altLang="zh-CN" b="1" dirty="0">
                <a:solidFill>
                  <a:schemeClr val="bg1"/>
                </a:solidFill>
                <a:latin typeface="+mj-lt"/>
                <a:cs typeface="OPPOSans B" panose="00020600040101010101" pitchFamily="18" charset="-122"/>
              </a:rPr>
              <a:t>Regular Security Audits</a:t>
            </a:r>
            <a:endParaRPr lang="en-US" altLang="zh-CN" b="1" dirty="0">
              <a:solidFill>
                <a:schemeClr val="bg1"/>
              </a:solidFill>
              <a:latin typeface="+mj-lt"/>
              <a:cs typeface="OPPOSans B" panose="00020600040101010101" pitchFamily="18" charset="-122"/>
            </a:endParaRPr>
          </a:p>
        </p:txBody>
      </p:sp>
      <p:sp>
        <p:nvSpPr>
          <p:cNvPr id="101" name="文本框 100"/>
          <p:cNvSpPr txBox="1"/>
          <p:nvPr/>
        </p:nvSpPr>
        <p:spPr>
          <a:xfrm>
            <a:off x="7539744" y="1932835"/>
            <a:ext cx="3491786" cy="800735"/>
          </a:xfrm>
          <a:prstGeom prst="rect">
            <a:avLst/>
          </a:prstGeom>
          <a:noFill/>
          <a:effectLst/>
        </p:spPr>
        <p:txBody>
          <a:bodyPr wrap="square" rtlCol="0">
            <a:spAutoFit/>
          </a:bodyPr>
          <a:lstStyle/>
          <a:p>
            <a:pPr>
              <a:lnSpc>
                <a:spcPct val="110000"/>
              </a:lnSpc>
            </a:pPr>
            <a:r>
              <a:rPr lang="en-US" altLang="zh-CN" sz="1400" b="1" dirty="0">
                <a:solidFill>
                  <a:schemeClr val="bg1"/>
                </a:solidFill>
                <a:cs typeface="OPPOSans B" panose="00020600040101010101" pitchFamily="18" charset="-122"/>
              </a:rPr>
              <a:t>Conduct frequent security audits to identify and address potential vulnerabilities, including CSRF risks.</a:t>
            </a:r>
            <a:endParaRPr lang="en-US" altLang="zh-CN" sz="1400" b="1" dirty="0">
              <a:solidFill>
                <a:schemeClr val="bg1"/>
              </a:solidFill>
              <a:cs typeface="OPPOSans B" panose="00020600040101010101" pitchFamily="18" charset="-122"/>
            </a:endParaRPr>
          </a:p>
        </p:txBody>
      </p:sp>
      <p:pic>
        <p:nvPicPr>
          <p:cNvPr id="8" name="图片 7" descr="C:\Users\himas\Desktop\CSRF\unnamed.pngunnamed"/>
          <p:cNvPicPr>
            <a:picLocks noChangeAspect="1"/>
          </p:cNvPicPr>
          <p:nvPr/>
        </p:nvPicPr>
        <p:blipFill rotWithShape="1">
          <a:blip r:embed="rId1"/>
          <a:srcRect/>
          <a:stretch>
            <a:fillRect/>
          </a:stretch>
        </p:blipFill>
        <p:spPr>
          <a:xfrm>
            <a:off x="5002135" y="1178973"/>
            <a:ext cx="2187730" cy="2187885"/>
          </a:xfrm>
          <a:prstGeom prst="ellipse">
            <a:avLst/>
          </a:prstGeom>
        </p:spPr>
      </p:pic>
      <p:sp>
        <p:nvSpPr>
          <p:cNvPr id="4" name="文本框 3"/>
          <p:cNvSpPr txBox="1"/>
          <p:nvPr/>
        </p:nvSpPr>
        <p:spPr>
          <a:xfrm flipH="1">
            <a:off x="775460" y="1240819"/>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70" name="矩形: 圆角 69"/>
          <p:cNvSpPr/>
          <p:nvPr/>
        </p:nvSpPr>
        <p:spPr>
          <a:xfrm>
            <a:off x="834346" y="1178962"/>
            <a:ext cx="3995646" cy="2248126"/>
          </a:xfrm>
          <a:prstGeom prst="roundRect">
            <a:avLst>
              <a:gd name="adj" fmla="val 9491"/>
            </a:avLst>
          </a:prstGeom>
          <a:gradFill flip="none" rotWithShape="1">
            <a:gsLst>
              <a:gs pos="21000">
                <a:schemeClr val="accent2">
                  <a:lumMod val="75000"/>
                </a:schemeClr>
              </a:gs>
              <a:gs pos="100000">
                <a:schemeClr val="accent2"/>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1012190" y="1424305"/>
            <a:ext cx="3418205" cy="368300"/>
          </a:xfrm>
          <a:prstGeom prst="rect">
            <a:avLst/>
          </a:prstGeom>
          <a:noFill/>
        </p:spPr>
        <p:txBody>
          <a:bodyPr wrap="square" rtlCol="0">
            <a:spAutoFit/>
            <a:scene3d>
              <a:camera prst="orthographicFront"/>
              <a:lightRig rig="threePt" dir="t"/>
            </a:scene3d>
          </a:bodyPr>
          <a:lstStyle/>
          <a:p>
            <a:r>
              <a:rPr lang="en-US" altLang="zh-CN" b="1" dirty="0">
                <a:solidFill>
                  <a:schemeClr val="bg1"/>
                </a:solidFill>
                <a:latin typeface="+mj-lt"/>
                <a:cs typeface="OPPOSans B" panose="00020600040101010101" pitchFamily="18" charset="-122"/>
              </a:rPr>
              <a:t>Use a Secure Framework</a:t>
            </a:r>
            <a:endParaRPr lang="en-US" altLang="zh-CN" b="1" dirty="0">
              <a:solidFill>
                <a:schemeClr val="bg1"/>
              </a:solidFill>
              <a:latin typeface="+mj-lt"/>
              <a:cs typeface="OPPOSans B" panose="00020600040101010101" pitchFamily="18" charset="-122"/>
            </a:endParaRPr>
          </a:p>
        </p:txBody>
      </p:sp>
      <p:sp>
        <p:nvSpPr>
          <p:cNvPr id="80" name="文本框 79"/>
          <p:cNvSpPr txBox="1"/>
          <p:nvPr/>
        </p:nvSpPr>
        <p:spPr>
          <a:xfrm>
            <a:off x="1012082" y="1932835"/>
            <a:ext cx="3491786" cy="1037590"/>
          </a:xfrm>
          <a:prstGeom prst="rect">
            <a:avLst/>
          </a:prstGeom>
          <a:noFill/>
          <a:effectLst/>
        </p:spPr>
        <p:txBody>
          <a:bodyPr wrap="square" rtlCol="0">
            <a:spAutoFit/>
          </a:bodyPr>
          <a:lstStyle/>
          <a:p>
            <a:pPr>
              <a:lnSpc>
                <a:spcPct val="110000"/>
              </a:lnSpc>
            </a:pPr>
            <a:r>
              <a:rPr lang="en-US" altLang="zh-CN" sz="1400" b="1" dirty="0">
                <a:solidFill>
                  <a:schemeClr val="bg1"/>
                </a:solidFill>
                <a:cs typeface="OPPOSans B" panose="00020600040101010101" pitchFamily="18" charset="-122"/>
              </a:rPr>
              <a:t>Choose web application frameworks that provide robust CSRF protection features, such as token generation and request verification. </a:t>
            </a:r>
            <a:endParaRPr lang="en-US" altLang="zh-CN" sz="1400" b="1" dirty="0">
              <a:solidFill>
                <a:schemeClr val="bg1"/>
              </a:solidFill>
              <a:cs typeface="OPPOSans B" panose="00020600040101010101" pitchFamily="18" charset="-122"/>
            </a:endParaRPr>
          </a:p>
        </p:txBody>
      </p:sp>
      <p:grpSp>
        <p:nvGrpSpPr>
          <p:cNvPr id="13" name="组合 12"/>
          <p:cNvGrpSpPr/>
          <p:nvPr/>
        </p:nvGrpSpPr>
        <p:grpSpPr>
          <a:xfrm>
            <a:off x="4192621" y="1383400"/>
            <a:ext cx="351589" cy="351589"/>
            <a:chOff x="4192621" y="1452342"/>
            <a:chExt cx="351589" cy="351589"/>
          </a:xfrm>
        </p:grpSpPr>
        <p:sp>
          <p:nvSpPr>
            <p:cNvPr id="10" name="矩形: 圆角 9"/>
            <p:cNvSpPr/>
            <p:nvPr/>
          </p:nvSpPr>
          <p:spPr>
            <a:xfrm>
              <a:off x="4192621" y="1452342"/>
              <a:ext cx="351589" cy="351589"/>
            </a:xfrm>
            <a:prstGeom prst="roundRect">
              <a:avLst/>
            </a:prstGeom>
            <a:gradFill flip="none" rotWithShape="1">
              <a:gsLst>
                <a:gs pos="100000">
                  <a:schemeClr val="accent2">
                    <a:lumMod val="40000"/>
                    <a:lumOff val="6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2" name="图形 1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4476" y="1503440"/>
              <a:ext cx="249392" cy="249392"/>
            </a:xfrm>
            <a:prstGeom prst="rect">
              <a:avLst/>
            </a:prstGeom>
          </p:spPr>
        </p:pic>
      </p:grpSp>
      <p:grpSp>
        <p:nvGrpSpPr>
          <p:cNvPr id="127" name="组合 126"/>
          <p:cNvGrpSpPr/>
          <p:nvPr/>
        </p:nvGrpSpPr>
        <p:grpSpPr>
          <a:xfrm>
            <a:off x="10741404" y="1383400"/>
            <a:ext cx="351589" cy="351589"/>
            <a:chOff x="6320579" y="2168346"/>
            <a:chExt cx="351589" cy="351589"/>
          </a:xfrm>
        </p:grpSpPr>
        <p:sp>
          <p:nvSpPr>
            <p:cNvPr id="128" name="矩形: 圆角 127"/>
            <p:cNvSpPr/>
            <p:nvPr/>
          </p:nvSpPr>
          <p:spPr>
            <a:xfrm>
              <a:off x="6320579" y="2168346"/>
              <a:ext cx="351589" cy="351589"/>
            </a:xfrm>
            <a:prstGeom prst="roundRect">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29" name="图形 128"/>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2818" y="2200585"/>
              <a:ext cx="287110" cy="287110"/>
            </a:xfrm>
            <a:prstGeom prst="rect">
              <a:avLst/>
            </a:prstGeom>
          </p:spPr>
        </p:pic>
      </p:grpSp>
      <p:sp>
        <p:nvSpPr>
          <p:cNvPr id="5" name="灯片编号占位符 4"/>
          <p:cNvSpPr>
            <a:spLocks noGrp="1"/>
          </p:cNvSpPr>
          <p:nvPr>
            <p:ph type="sldNum" sz="quarter" idx="12"/>
          </p:nvPr>
        </p:nvSpPr>
        <p:spPr/>
        <p:txBody>
          <a:bodyPr/>
          <a:lstStyle/>
          <a:p>
            <a:fld id="{9B618960-8005-486C-9A75-10CB2AAC16F9}" type="slidenum">
              <a:rPr lang="en-US" smtClean="0"/>
            </a:fld>
            <a:endParaRPr lang="en-US"/>
          </a:p>
        </p:txBody>
      </p:sp>
      <p:sp>
        <p:nvSpPr>
          <p:cNvPr id="7" name="矩形: 单圆角 6"/>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 name="直接连接符 8"/>
          <p:cNvCxnSpPr/>
          <p:nvPr/>
        </p:nvCxnSpPr>
        <p:spPr>
          <a:xfrm>
            <a:off x="1119346" y="1868614"/>
            <a:ext cx="1440000"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9" name="矩形: 圆角 58"/>
          <p:cNvSpPr/>
          <p:nvPr/>
        </p:nvSpPr>
        <p:spPr>
          <a:xfrm>
            <a:off x="834346" y="3652247"/>
            <a:ext cx="10523308" cy="2607441"/>
          </a:xfrm>
          <a:prstGeom prst="roundRect">
            <a:avLst>
              <a:gd name="adj" fmla="val 8183"/>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pic>
        <p:nvPicPr>
          <p:cNvPr id="125" name="图片 124" descr="图片包含 人, 室内, 男人, 看着&#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t="6872" b="26460"/>
          <a:stretch>
            <a:fillRect/>
          </a:stretch>
        </p:blipFill>
        <p:spPr>
          <a:xfrm>
            <a:off x="5002135" y="3862102"/>
            <a:ext cx="2187730" cy="2187730"/>
          </a:xfrm>
          <a:prstGeom prst="ellipse">
            <a:avLst/>
          </a:prstGeom>
        </p:spPr>
      </p:pic>
      <p:sp>
        <p:nvSpPr>
          <p:cNvPr id="86" name="文本框 85"/>
          <p:cNvSpPr txBox="1"/>
          <p:nvPr/>
        </p:nvSpPr>
        <p:spPr>
          <a:xfrm>
            <a:off x="1079500" y="3907790"/>
            <a:ext cx="3112770" cy="460375"/>
          </a:xfrm>
          <a:prstGeom prst="rect">
            <a:avLst/>
          </a:prstGeom>
          <a:noFill/>
        </p:spPr>
        <p:txBody>
          <a:bodyPr wrap="square" rtlCol="0">
            <a:spAutoFit/>
            <a:scene3d>
              <a:camera prst="orthographicFront"/>
              <a:lightRig rig="threePt" dir="t"/>
            </a:scene3d>
          </a:bodyPr>
          <a:lstStyle/>
          <a:p>
            <a:pPr>
              <a:lnSpc>
                <a:spcPct val="120000"/>
              </a:lnSpc>
            </a:pPr>
            <a:r>
              <a:rPr lang="en-US" altLang="zh-CN" sz="2000" b="1" dirty="0">
                <a:solidFill>
                  <a:schemeClr val="accent1"/>
                </a:solidFill>
                <a:latin typeface="+mj-lt"/>
                <a:ea typeface="OPPOSans R" panose="00020600040101010101" pitchFamily="18" charset="-122"/>
                <a:cs typeface="SimSun" panose="02010600030101010101" pitchFamily="2" charset="-122"/>
                <a:sym typeface="+mn-ea"/>
              </a:rPr>
              <a:t>Stay Updated</a:t>
            </a:r>
            <a:endParaRPr lang="en-US" altLang="zh-CN" sz="2000" b="1" dirty="0">
              <a:solidFill>
                <a:schemeClr val="accent1"/>
              </a:solidFill>
              <a:latin typeface="+mj-lt"/>
              <a:ea typeface="OPPOSans R" panose="00020600040101010101" pitchFamily="18" charset="-122"/>
              <a:cs typeface="SimSun" panose="02010600030101010101" pitchFamily="2" charset="-122"/>
              <a:sym typeface="+mn-ea"/>
            </a:endParaRPr>
          </a:p>
        </p:txBody>
      </p:sp>
      <p:cxnSp>
        <p:nvCxnSpPr>
          <p:cNvPr id="87" name="直接连接符 86"/>
          <p:cNvCxnSpPr/>
          <p:nvPr/>
        </p:nvCxnSpPr>
        <p:spPr>
          <a:xfrm>
            <a:off x="1119346" y="4456454"/>
            <a:ext cx="111363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1079203" y="4546829"/>
            <a:ext cx="3427402" cy="1037590"/>
          </a:xfrm>
          <a:prstGeom prst="rect">
            <a:avLst/>
          </a:prstGeom>
          <a:noFill/>
          <a:effectLst/>
        </p:spPr>
        <p:txBody>
          <a:bodyPr wrap="square" rtlCol="0">
            <a:spAutoFit/>
          </a:bodyPr>
          <a:lstStyle/>
          <a:p>
            <a:pPr>
              <a:lnSpc>
                <a:spcPct val="110000"/>
              </a:lnSpc>
            </a:pPr>
            <a:r>
              <a:rPr lang="en-US" altLang="zh-CN" sz="1400" b="1" dirty="0">
                <a:solidFill>
                  <a:schemeClr val="tx1">
                    <a:lumMod val="75000"/>
                    <a:lumOff val="25000"/>
                  </a:schemeClr>
                </a:solidFill>
                <a:cs typeface="OPPOSans B" panose="00020600040101010101" pitchFamily="18" charset="-122"/>
              </a:rPr>
              <a:t>Keep web applications and security software up-to-date with the latest patches and security updates to mitigate emerging threats.</a:t>
            </a:r>
            <a:r>
              <a:rPr lang="en-US" altLang="zh-CN" sz="1400" dirty="0">
                <a:solidFill>
                  <a:schemeClr val="tx1">
                    <a:lumMod val="75000"/>
                    <a:lumOff val="25000"/>
                  </a:schemeClr>
                </a:solidFill>
                <a:cs typeface="OPPOSans B" panose="00020600040101010101" pitchFamily="18" charset="-122"/>
              </a:rPr>
              <a:t> </a:t>
            </a:r>
            <a:endParaRPr lang="en-US" altLang="zh-CN" sz="1400" dirty="0">
              <a:solidFill>
                <a:schemeClr val="tx1">
                  <a:lumMod val="75000"/>
                  <a:lumOff val="25000"/>
                </a:schemeClr>
              </a:solidFill>
              <a:cs typeface="OPPOSans B" panose="00020600040101010101" pitchFamily="18" charset="-122"/>
            </a:endParaRPr>
          </a:p>
        </p:txBody>
      </p:sp>
      <p:sp>
        <p:nvSpPr>
          <p:cNvPr id="121" name="文本框 120"/>
          <p:cNvSpPr txBox="1"/>
          <p:nvPr/>
        </p:nvSpPr>
        <p:spPr>
          <a:xfrm>
            <a:off x="7539990" y="3907790"/>
            <a:ext cx="2830830" cy="460375"/>
          </a:xfrm>
          <a:prstGeom prst="rect">
            <a:avLst/>
          </a:prstGeom>
          <a:noFill/>
        </p:spPr>
        <p:txBody>
          <a:bodyPr wrap="square" rtlCol="0">
            <a:spAutoFit/>
            <a:scene3d>
              <a:camera prst="orthographicFront"/>
              <a:lightRig rig="threePt" dir="t"/>
            </a:scene3d>
          </a:bodyPr>
          <a:lstStyle/>
          <a:p>
            <a:pPr>
              <a:lnSpc>
                <a:spcPct val="120000"/>
              </a:lnSpc>
            </a:pPr>
            <a:r>
              <a:rPr lang="en-US" altLang="zh-CN" sz="2000" b="1" dirty="0">
                <a:solidFill>
                  <a:schemeClr val="accent1"/>
                </a:solidFill>
                <a:latin typeface="+mj-lt"/>
                <a:ea typeface="OPPOSans R" panose="00020600040101010101" pitchFamily="18" charset="-122"/>
                <a:cs typeface="SimSun" panose="02010600030101010101" pitchFamily="2" charset="-122"/>
                <a:sym typeface="+mn-ea"/>
              </a:rPr>
              <a:t>Educate Users</a:t>
            </a:r>
            <a:endParaRPr lang="en-US" altLang="zh-CN" sz="2000" b="1" dirty="0">
              <a:solidFill>
                <a:schemeClr val="accent1"/>
              </a:solidFill>
              <a:latin typeface="+mj-lt"/>
              <a:ea typeface="OPPOSans R" panose="00020600040101010101" pitchFamily="18" charset="-122"/>
              <a:cs typeface="SimSun" panose="02010600030101010101" pitchFamily="2" charset="-122"/>
              <a:sym typeface="+mn-ea"/>
            </a:endParaRPr>
          </a:p>
        </p:txBody>
      </p:sp>
      <p:cxnSp>
        <p:nvCxnSpPr>
          <p:cNvPr id="122" name="直接连接符 121"/>
          <p:cNvCxnSpPr/>
          <p:nvPr/>
        </p:nvCxnSpPr>
        <p:spPr>
          <a:xfrm>
            <a:off x="7579887" y="4456454"/>
            <a:ext cx="111363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7539744" y="4546829"/>
            <a:ext cx="3427402" cy="1037590"/>
          </a:xfrm>
          <a:prstGeom prst="rect">
            <a:avLst/>
          </a:prstGeom>
          <a:noFill/>
          <a:effectLst/>
        </p:spPr>
        <p:txBody>
          <a:bodyPr wrap="square" rtlCol="0">
            <a:spAutoFit/>
          </a:bodyPr>
          <a:lstStyle/>
          <a:p>
            <a:pPr>
              <a:lnSpc>
                <a:spcPct val="110000"/>
              </a:lnSpc>
            </a:pPr>
            <a:r>
              <a:rPr lang="en-US" altLang="zh-CN" sz="1400" b="1" dirty="0">
                <a:solidFill>
                  <a:schemeClr val="tx1">
                    <a:lumMod val="75000"/>
                    <a:lumOff val="25000"/>
                  </a:schemeClr>
                </a:solidFill>
                <a:cs typeface="OPPOSans B" panose="00020600040101010101" pitchFamily="18" charset="-122"/>
              </a:rPr>
              <a:t>Educate users about CSRF threats and how to recognize and avoid malicious requests, empowering them to stay secure online. </a:t>
            </a:r>
            <a:endParaRPr lang="en-US" altLang="zh-CN" sz="1400" b="1" dirty="0">
              <a:solidFill>
                <a:schemeClr val="tx1">
                  <a:lumMod val="75000"/>
                  <a:lumOff val="25000"/>
                </a:schemeClr>
              </a:solidFill>
              <a:cs typeface="OPPOSans B" panose="00020600040101010101" pitchFamily="18" charset="-122"/>
            </a:endParaRPr>
          </a:p>
        </p:txBody>
      </p:sp>
      <p:grpSp>
        <p:nvGrpSpPr>
          <p:cNvPr id="74" name="组合 73"/>
          <p:cNvGrpSpPr/>
          <p:nvPr/>
        </p:nvGrpSpPr>
        <p:grpSpPr>
          <a:xfrm>
            <a:off x="4192621" y="3935879"/>
            <a:ext cx="351589" cy="351589"/>
            <a:chOff x="6391777" y="4380776"/>
            <a:chExt cx="351589" cy="351589"/>
          </a:xfrm>
        </p:grpSpPr>
        <p:sp>
          <p:nvSpPr>
            <p:cNvPr id="75" name="矩形: 圆角 74"/>
            <p:cNvSpPr/>
            <p:nvPr/>
          </p:nvSpPr>
          <p:spPr>
            <a:xfrm>
              <a:off x="6391777" y="4380776"/>
              <a:ext cx="351589" cy="351589"/>
            </a:xfrm>
            <a:prstGeom prst="roundRect">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76" name="图形 75"/>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4016" y="4413015"/>
              <a:ext cx="287110" cy="287110"/>
            </a:xfrm>
            <a:prstGeom prst="rect">
              <a:avLst/>
            </a:prstGeom>
          </p:spPr>
        </p:pic>
      </p:grpSp>
      <p:grpSp>
        <p:nvGrpSpPr>
          <p:cNvPr id="130" name="组合 129"/>
          <p:cNvGrpSpPr/>
          <p:nvPr/>
        </p:nvGrpSpPr>
        <p:grpSpPr>
          <a:xfrm>
            <a:off x="10741404" y="3935879"/>
            <a:ext cx="351589" cy="351589"/>
            <a:chOff x="6391777" y="4380776"/>
            <a:chExt cx="351589" cy="351589"/>
          </a:xfrm>
        </p:grpSpPr>
        <p:sp>
          <p:nvSpPr>
            <p:cNvPr id="131" name="矩形: 圆角 130"/>
            <p:cNvSpPr/>
            <p:nvPr/>
          </p:nvSpPr>
          <p:spPr>
            <a:xfrm>
              <a:off x="6391777" y="4380776"/>
              <a:ext cx="351589" cy="351589"/>
            </a:xfrm>
            <a:prstGeom prst="roundRect">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132" name="图形 13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4016" y="4413015"/>
              <a:ext cx="287110" cy="287110"/>
            </a:xfrm>
            <a:prstGeom prst="rect">
              <a:avLst/>
            </a:prstGeom>
          </p:spPr>
        </p:pic>
      </p:grpSp>
      <p:cxnSp>
        <p:nvCxnSpPr>
          <p:cNvPr id="6" name="直接连接符 8"/>
          <p:cNvCxnSpPr/>
          <p:nvPr/>
        </p:nvCxnSpPr>
        <p:spPr>
          <a:xfrm>
            <a:off x="2558891" y="1867979"/>
            <a:ext cx="1440000"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8"/>
          <p:cNvCxnSpPr/>
          <p:nvPr/>
        </p:nvCxnSpPr>
        <p:spPr>
          <a:xfrm>
            <a:off x="7621746" y="1868614"/>
            <a:ext cx="1440000"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8"/>
          <p:cNvCxnSpPr/>
          <p:nvPr/>
        </p:nvCxnSpPr>
        <p:spPr>
          <a:xfrm>
            <a:off x="9061291" y="1867979"/>
            <a:ext cx="1440000"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86"/>
          <p:cNvCxnSpPr/>
          <p:nvPr/>
        </p:nvCxnSpPr>
        <p:spPr>
          <a:xfrm>
            <a:off x="2233136" y="4457089"/>
            <a:ext cx="111363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21"/>
          <p:cNvCxnSpPr/>
          <p:nvPr/>
        </p:nvCxnSpPr>
        <p:spPr>
          <a:xfrm>
            <a:off x="8693677" y="4457724"/>
            <a:ext cx="111363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B618960-8005-486C-9A75-10CB2AAC16F9}" type="slidenum">
              <a:rPr lang="en-US" smtClean="0"/>
            </a:fld>
            <a:endParaRPr lang="en-US"/>
          </a:p>
        </p:txBody>
      </p:sp>
      <p:sp>
        <p:nvSpPr>
          <p:cNvPr id="3" name="文本框 2"/>
          <p:cNvSpPr txBox="1"/>
          <p:nvPr/>
        </p:nvSpPr>
        <p:spPr>
          <a:xfrm>
            <a:off x="660400" y="290780"/>
            <a:ext cx="3277302" cy="583565"/>
          </a:xfrm>
          <a:prstGeom prst="rect">
            <a:avLst/>
          </a:prstGeom>
          <a:noFill/>
          <a:effectLst/>
        </p:spPr>
        <p:txBody>
          <a:bodyPr wrap="square" rtlCol="0">
            <a:sp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Conclusion</a:t>
            </a:r>
            <a:endParaRPr lang="en-US" altLang="zh-CN" sz="3200" b="1" dirty="0">
              <a:solidFill>
                <a:schemeClr val="accent1"/>
              </a:solidFill>
              <a:latin typeface="+mj-lt"/>
              <a:ea typeface="OPPOSans B" panose="00020600040101010101" pitchFamily="18" charset="-122"/>
              <a:cs typeface="OPPOSans B" panose="00020600040101010101" pitchFamily="18" charset="-122"/>
            </a:endParaRPr>
          </a:p>
        </p:txBody>
      </p:sp>
      <p:sp>
        <p:nvSpPr>
          <p:cNvPr id="5" name="矩形 4"/>
          <p:cNvSpPr/>
          <p:nvPr/>
        </p:nvSpPr>
        <p:spPr>
          <a:xfrm>
            <a:off x="197485" y="929640"/>
            <a:ext cx="6116320" cy="5377180"/>
          </a:xfrm>
          <a:prstGeom prst="rect">
            <a:avLst/>
          </a:prstGeom>
          <a:gradFill flip="none" rotWithShape="1">
            <a:gsLst>
              <a:gs pos="3300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0"/>
          <p:cNvSpPr txBox="1"/>
          <p:nvPr/>
        </p:nvSpPr>
        <p:spPr>
          <a:xfrm flipH="1">
            <a:off x="323402" y="1588660"/>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22" name="文本框 21"/>
          <p:cNvSpPr txBox="1"/>
          <p:nvPr/>
        </p:nvSpPr>
        <p:spPr>
          <a:xfrm flipH="1">
            <a:off x="5561142" y="5232556"/>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23" name="文本框 22"/>
          <p:cNvSpPr txBox="1"/>
          <p:nvPr/>
        </p:nvSpPr>
        <p:spPr>
          <a:xfrm>
            <a:off x="729615" y="1857375"/>
            <a:ext cx="4996815" cy="3520440"/>
          </a:xfrm>
          <a:prstGeom prst="rect">
            <a:avLst/>
          </a:prstGeom>
          <a:noFill/>
        </p:spPr>
        <p:txBody>
          <a:bodyPr wrap="square" rtlCol="0">
            <a:noAutofit/>
          </a:bodyPr>
          <a:lstStyle/>
          <a:p>
            <a:pPr>
              <a:lnSpc>
                <a:spcPct val="120000"/>
              </a:lnSpc>
            </a:pPr>
            <a:r>
              <a:rPr lang="en-US" altLang="zh-CN" b="1">
                <a:solidFill>
                  <a:schemeClr val="bg1"/>
                </a:solidFill>
              </a:rPr>
              <a:t>CSRF protection is essential for safeguarding web applications from malicious attacks. </a:t>
            </a:r>
            <a:endParaRPr lang="en-US" altLang="zh-CN" b="1">
              <a:solidFill>
                <a:schemeClr val="bg1"/>
              </a:solidFill>
            </a:endParaRPr>
          </a:p>
          <a:p>
            <a:pPr>
              <a:lnSpc>
                <a:spcPct val="120000"/>
              </a:lnSpc>
            </a:pPr>
            <a:r>
              <a:rPr lang="en-US" altLang="zh-CN" b="1">
                <a:solidFill>
                  <a:schemeClr val="bg1"/>
                </a:solidFill>
              </a:rPr>
              <a:t>For strong CSRF protection, combine multiple strategies, such as using CSRF tokens, SameSite cookies, and re-authentication. Most frameworks provide built-in CSRF protection, but adding additional layers like re-authentication or MFA for critical actions will enhance security.</a:t>
            </a:r>
            <a:endParaRPr lang="en-US" altLang="zh-CN" b="1">
              <a:solidFill>
                <a:schemeClr val="bg1"/>
              </a:solidFill>
            </a:endParaRPr>
          </a:p>
        </p:txBody>
      </p:sp>
      <p:cxnSp>
        <p:nvCxnSpPr>
          <p:cNvPr id="25" name="直接连接符 24"/>
          <p:cNvCxnSpPr/>
          <p:nvPr/>
        </p:nvCxnSpPr>
        <p:spPr>
          <a:xfrm flipH="1">
            <a:off x="498127" y="1381579"/>
            <a:ext cx="30442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98127" y="5836970"/>
            <a:ext cx="30442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25"/>
          <p:cNvCxnSpPr/>
          <p:nvPr/>
        </p:nvCxnSpPr>
        <p:spPr>
          <a:xfrm flipH="1" flipV="1">
            <a:off x="3536688" y="5838240"/>
            <a:ext cx="2559685" cy="1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25"/>
          <p:cNvCxnSpPr/>
          <p:nvPr/>
        </p:nvCxnSpPr>
        <p:spPr>
          <a:xfrm flipH="1">
            <a:off x="3511923" y="1377365"/>
            <a:ext cx="2584450" cy="6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protect-against-cyber-attacks-infographic_23-2148553742"/>
          <p:cNvPicPr>
            <a:picLocks noChangeAspect="1"/>
          </p:cNvPicPr>
          <p:nvPr/>
        </p:nvPicPr>
        <p:blipFill>
          <a:blip r:embed="rId1"/>
          <a:stretch>
            <a:fillRect/>
          </a:stretch>
        </p:blipFill>
        <p:spPr>
          <a:xfrm>
            <a:off x="6495415" y="929640"/>
            <a:ext cx="5437505" cy="5377180"/>
          </a:xfrm>
          <a:prstGeom prst="rect">
            <a:avLst/>
          </a:prstGeom>
        </p:spPr>
      </p:pic>
      <p:sp>
        <p:nvSpPr>
          <p:cNvPr id="14" name="Text Box 13"/>
          <p:cNvSpPr txBox="1"/>
          <p:nvPr/>
        </p:nvSpPr>
        <p:spPr>
          <a:xfrm>
            <a:off x="497840" y="6360795"/>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a:spLocks noGrp="1" noRot="1" noMove="1" noResize="1" noEditPoints="1" noAdjustHandles="1" noChangeArrowheads="1" noChangeShapeType="1"/>
          </p:cNvSpPr>
          <p:nvPr/>
        </p:nvSpPr>
        <p:spPr>
          <a:xfrm>
            <a:off x="0" y="0"/>
            <a:ext cx="12192000" cy="6858000"/>
          </a:xfrm>
          <a:custGeom>
            <a:avLst/>
            <a:gdLst>
              <a:gd name="connsiteX0" fmla="*/ 0 w 12175441"/>
              <a:gd name="connsiteY0" fmla="*/ 0 h 6850862"/>
              <a:gd name="connsiteX1" fmla="*/ 12175441 w 12175441"/>
              <a:gd name="connsiteY1" fmla="*/ 0 h 6850862"/>
              <a:gd name="connsiteX2" fmla="*/ 12175441 w 12175441"/>
              <a:gd name="connsiteY2" fmla="*/ 6850862 h 6850862"/>
              <a:gd name="connsiteX3" fmla="*/ 0 w 12175441"/>
              <a:gd name="connsiteY3" fmla="*/ 6850862 h 6850862"/>
            </a:gdLst>
            <a:ahLst/>
            <a:cxnLst>
              <a:cxn ang="0">
                <a:pos x="connsiteX0" y="connsiteY0"/>
              </a:cxn>
              <a:cxn ang="0">
                <a:pos x="connsiteX1" y="connsiteY1"/>
              </a:cxn>
              <a:cxn ang="0">
                <a:pos x="connsiteX2" y="connsiteY2"/>
              </a:cxn>
              <a:cxn ang="0">
                <a:pos x="connsiteX3" y="connsiteY3"/>
              </a:cxn>
            </a:cxnLst>
            <a:rect l="l" t="t" r="r" b="b"/>
            <a:pathLst>
              <a:path w="12175441" h="6850862">
                <a:moveTo>
                  <a:pt x="0" y="0"/>
                </a:moveTo>
                <a:lnTo>
                  <a:pt x="12175441" y="0"/>
                </a:lnTo>
                <a:lnTo>
                  <a:pt x="12175441" y="6850862"/>
                </a:lnTo>
                <a:lnTo>
                  <a:pt x="0" y="6850862"/>
                </a:lnTo>
                <a:close/>
              </a:path>
            </a:pathLst>
          </a:custGeom>
          <a:gradFill flip="none" rotWithShape="1">
            <a:gsLst>
              <a:gs pos="98165">
                <a:schemeClr val="bg1"/>
              </a:gs>
              <a:gs pos="84000">
                <a:schemeClr val="accent1">
                  <a:lumMod val="15000"/>
                  <a:lumOff val="85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p>
        </p:txBody>
      </p:sp>
      <p:sp>
        <p:nvSpPr>
          <p:cNvPr id="275" name="任意多边形: 形状 274"/>
          <p:cNvSpPr/>
          <p:nvPr/>
        </p:nvSpPr>
        <p:spPr>
          <a:xfrm flipV="1">
            <a:off x="1" y="0"/>
            <a:ext cx="517524" cy="1785162"/>
          </a:xfrm>
          <a:custGeom>
            <a:avLst/>
            <a:gdLst>
              <a:gd name="connsiteX0" fmla="*/ 0 w 632693"/>
              <a:gd name="connsiteY0" fmla="*/ 2182430 h 2182430"/>
              <a:gd name="connsiteX1" fmla="*/ 632693 w 632693"/>
              <a:gd name="connsiteY1" fmla="*/ 2182430 h 2182430"/>
              <a:gd name="connsiteX2" fmla="*/ 632693 w 632693"/>
              <a:gd name="connsiteY2" fmla="*/ 677184 h 2182430"/>
              <a:gd name="connsiteX3" fmla="*/ 88003 w 632693"/>
              <a:gd name="connsiteY3" fmla="*/ 8871 h 2182430"/>
              <a:gd name="connsiteX4" fmla="*/ 0 w 632693"/>
              <a:gd name="connsiteY4" fmla="*/ 0 h 218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2693" h="2182430">
                <a:moveTo>
                  <a:pt x="0" y="2182430"/>
                </a:moveTo>
                <a:lnTo>
                  <a:pt x="632693" y="2182430"/>
                </a:lnTo>
                <a:lnTo>
                  <a:pt x="632693" y="677184"/>
                </a:lnTo>
                <a:cubicBezTo>
                  <a:pt x="632693" y="347525"/>
                  <a:pt x="398857" y="72481"/>
                  <a:pt x="88003" y="8871"/>
                </a:cubicBezTo>
                <a:lnTo>
                  <a:pt x="0" y="0"/>
                </a:lnTo>
                <a:close/>
              </a:path>
            </a:pathLst>
          </a:custGeom>
          <a:gradFill flip="none" rotWithShape="1">
            <a:gsLst>
              <a:gs pos="33000">
                <a:schemeClr val="accent1"/>
              </a:gs>
              <a:gs pos="100000">
                <a:schemeClr val="accent1">
                  <a:lumMod val="60000"/>
                  <a:lumOff val="40000"/>
                </a:schemeClr>
              </a:gs>
            </a:gsLst>
            <a:lin ang="27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8" name="组合 27"/>
          <p:cNvGrpSpPr/>
          <p:nvPr/>
        </p:nvGrpSpPr>
        <p:grpSpPr>
          <a:xfrm>
            <a:off x="3606586" y="1204292"/>
            <a:ext cx="10880287" cy="8154606"/>
            <a:chOff x="3606586" y="1489671"/>
            <a:chExt cx="10880287" cy="8154606"/>
          </a:xfrm>
        </p:grpSpPr>
        <p:sp>
          <p:nvSpPr>
            <p:cNvPr id="29" name="椭圆 28"/>
            <p:cNvSpPr/>
            <p:nvPr/>
          </p:nvSpPr>
          <p:spPr>
            <a:xfrm rot="1331536">
              <a:off x="6128781" y="1734751"/>
              <a:ext cx="7430595" cy="5616645"/>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rot="1331536">
              <a:off x="5876561" y="1710243"/>
              <a:ext cx="7775564" cy="5870441"/>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5" name="椭圆 224"/>
            <p:cNvSpPr/>
            <p:nvPr/>
          </p:nvSpPr>
          <p:spPr>
            <a:xfrm rot="1331536">
              <a:off x="5624340" y="1685735"/>
              <a:ext cx="8120534" cy="6124237"/>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0" name="椭圆 229"/>
            <p:cNvSpPr/>
            <p:nvPr/>
          </p:nvSpPr>
          <p:spPr>
            <a:xfrm rot="1331536">
              <a:off x="5372123" y="1661227"/>
              <a:ext cx="8465503" cy="6378034"/>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1" name="椭圆 230"/>
            <p:cNvSpPr/>
            <p:nvPr/>
          </p:nvSpPr>
          <p:spPr>
            <a:xfrm rot="1331536">
              <a:off x="5119901" y="1636718"/>
              <a:ext cx="8810472" cy="6631829"/>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7" name="椭圆 236"/>
            <p:cNvSpPr/>
            <p:nvPr/>
          </p:nvSpPr>
          <p:spPr>
            <a:xfrm rot="1331536">
              <a:off x="4867683" y="1612211"/>
              <a:ext cx="9155441" cy="6885625"/>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8" name="椭圆 237"/>
            <p:cNvSpPr/>
            <p:nvPr/>
          </p:nvSpPr>
          <p:spPr>
            <a:xfrm rot="1331536">
              <a:off x="4615464" y="1587703"/>
              <a:ext cx="9500410" cy="7139422"/>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9" name="椭圆 238"/>
            <p:cNvSpPr/>
            <p:nvPr/>
          </p:nvSpPr>
          <p:spPr>
            <a:xfrm rot="1331536">
              <a:off x="4363243" y="1563194"/>
              <a:ext cx="9845380" cy="7393218"/>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0" name="椭圆 239"/>
            <p:cNvSpPr/>
            <p:nvPr/>
          </p:nvSpPr>
          <p:spPr>
            <a:xfrm rot="1331536">
              <a:off x="4111025" y="1538686"/>
              <a:ext cx="10190349" cy="7647014"/>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1" name="椭圆 240"/>
            <p:cNvSpPr/>
            <p:nvPr/>
          </p:nvSpPr>
          <p:spPr>
            <a:xfrm rot="1331536">
              <a:off x="3858807" y="1514178"/>
              <a:ext cx="10535317" cy="7900810"/>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2" name="椭圆 241"/>
            <p:cNvSpPr/>
            <p:nvPr/>
          </p:nvSpPr>
          <p:spPr>
            <a:xfrm rot="1331536">
              <a:off x="3606586" y="1489671"/>
              <a:ext cx="10880287" cy="8154606"/>
            </a:xfrm>
            <a:prstGeom prst="ellipse">
              <a:avLst/>
            </a:prstGeom>
            <a:noFill/>
            <a:ln w="6350" cap="sq">
              <a:gradFill>
                <a:gsLst>
                  <a:gs pos="18000">
                    <a:schemeClr val="accent1">
                      <a:lumMod val="5000"/>
                      <a:lumOff val="95000"/>
                      <a:alpha val="0"/>
                    </a:schemeClr>
                  </a:gs>
                  <a:gs pos="100000">
                    <a:schemeClr val="accent1">
                      <a:lumMod val="60000"/>
                      <a:lumOff val="40000"/>
                    </a:schemeClr>
                  </a:gs>
                </a:gsLst>
                <a:lin ang="5400000" scaled="1"/>
              </a:gradFill>
              <a:prstDash val="solid"/>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39" name="文本框 38"/>
          <p:cNvSpPr txBox="1"/>
          <p:nvPr/>
        </p:nvSpPr>
        <p:spPr>
          <a:xfrm>
            <a:off x="970702" y="2050969"/>
            <a:ext cx="6356455" cy="935769"/>
          </a:xfrm>
          <a:prstGeom prst="rect">
            <a:avLst/>
          </a:prstGeom>
          <a:noFill/>
          <a:effectLst/>
        </p:spPr>
        <p:txBody>
          <a:bodyPr wrap="square" rtlCol="0">
            <a:spAutoFit/>
          </a:bodyPr>
          <a:lstStyle/>
          <a:p>
            <a:pPr>
              <a:lnSpc>
                <a:spcPct val="120000"/>
              </a:lnSpc>
            </a:pPr>
            <a:r>
              <a:rPr lang="en-US" altLang="zh-CN" sz="4800" b="1" dirty="0">
                <a:solidFill>
                  <a:schemeClr val="accent1"/>
                </a:solidFill>
                <a:latin typeface="+mj-lt"/>
                <a:ea typeface="OPPOSans B" panose="00020600040101010101" pitchFamily="18" charset="-122"/>
                <a:cs typeface="OPPOSans B" panose="00020600040101010101" pitchFamily="18" charset="-122"/>
              </a:rPr>
              <a:t>THANK YOU</a:t>
            </a:r>
            <a:endParaRPr lang="en-US" altLang="zh-CN" sz="4800" b="1" dirty="0">
              <a:solidFill>
                <a:schemeClr val="accent1"/>
              </a:solidFill>
              <a:latin typeface="+mj-lt"/>
              <a:ea typeface="OPPOSans B" panose="00020600040101010101" pitchFamily="18" charset="-122"/>
              <a:cs typeface="OPPOSans B" panose="00020600040101010101" pitchFamily="18" charset="-122"/>
            </a:endParaRPr>
          </a:p>
        </p:txBody>
      </p:sp>
      <p:grpSp>
        <p:nvGrpSpPr>
          <p:cNvPr id="19" name="组合 18"/>
          <p:cNvGrpSpPr/>
          <p:nvPr/>
        </p:nvGrpSpPr>
        <p:grpSpPr>
          <a:xfrm>
            <a:off x="6552634" y="850093"/>
            <a:ext cx="5465194" cy="5465194"/>
            <a:chOff x="7290126" y="2246636"/>
            <a:chExt cx="3797107" cy="3797107"/>
          </a:xfrm>
        </p:grpSpPr>
        <p:sp>
          <p:nvSpPr>
            <p:cNvPr id="11" name="椭圆 10"/>
            <p:cNvSpPr/>
            <p:nvPr/>
          </p:nvSpPr>
          <p:spPr>
            <a:xfrm>
              <a:off x="7290126" y="2246636"/>
              <a:ext cx="3797107" cy="3797107"/>
            </a:xfrm>
            <a:prstGeom prst="ellips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638556" y="2595066"/>
              <a:ext cx="3100247" cy="3100247"/>
            </a:xfrm>
            <a:prstGeom prst="ellipse">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C:\Users\himas\Desktop\CSRF\what-is-cybersecurity.jpgwhat-is-cybersecurity"/>
          <p:cNvPicPr>
            <a:picLocks noChangeAspect="1"/>
          </p:cNvPicPr>
          <p:nvPr/>
        </p:nvPicPr>
        <p:blipFill rotWithShape="1">
          <a:blip r:embed="rId1"/>
          <a:srcRect l="18384" r="18384"/>
          <a:stretch>
            <a:fillRect/>
          </a:stretch>
        </p:blipFill>
        <p:spPr>
          <a:xfrm>
            <a:off x="7416800" y="1714500"/>
            <a:ext cx="3736340" cy="3642360"/>
          </a:xfrm>
          <a:prstGeom prst="ellipse">
            <a:avLst/>
          </a:prstGeom>
        </p:spPr>
      </p:pic>
      <p:sp>
        <p:nvSpPr>
          <p:cNvPr id="24" name="椭圆 23"/>
          <p:cNvSpPr/>
          <p:nvPr/>
        </p:nvSpPr>
        <p:spPr>
          <a:xfrm>
            <a:off x="7385851" y="4782397"/>
            <a:ext cx="461976" cy="461976"/>
          </a:xfrm>
          <a:prstGeom prst="ellipse">
            <a:avLst/>
          </a:prstGeom>
          <a:gradFill flip="none" rotWithShape="1">
            <a:gsLst>
              <a:gs pos="3300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椭圆 24"/>
          <p:cNvSpPr/>
          <p:nvPr/>
        </p:nvSpPr>
        <p:spPr>
          <a:xfrm>
            <a:off x="11782820" y="2765475"/>
            <a:ext cx="291446" cy="291446"/>
          </a:xfrm>
          <a:prstGeom prst="ellipse">
            <a:avLst/>
          </a:prstGeom>
          <a:gradFill flip="none" rotWithShape="1">
            <a:gsLst>
              <a:gs pos="10000">
                <a:schemeClr val="accent2">
                  <a:lumMod val="75000"/>
                </a:schemeClr>
              </a:gs>
              <a:gs pos="100000">
                <a:schemeClr val="accent2">
                  <a:lumMod val="60000"/>
                  <a:lumOff val="40000"/>
                </a:schemeClr>
              </a:gs>
            </a:gsLst>
            <a:lin ang="13500000" scaled="1"/>
            <a:tileRect/>
          </a:gradFill>
          <a:ln>
            <a:no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对话气泡: 圆角矩形 25"/>
          <p:cNvSpPr/>
          <p:nvPr/>
        </p:nvSpPr>
        <p:spPr>
          <a:xfrm>
            <a:off x="8087797" y="1253214"/>
            <a:ext cx="965415" cy="492416"/>
          </a:xfrm>
          <a:prstGeom prst="wedgeRoundRectCallout">
            <a:avLst>
              <a:gd name="adj1" fmla="val 22682"/>
              <a:gd name="adj2" fmla="val 80507"/>
              <a:gd name="adj3" fmla="val 16667"/>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endParaRPr>
          </a:p>
        </p:txBody>
      </p:sp>
      <p:pic>
        <p:nvPicPr>
          <p:cNvPr id="277" name="图形 27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505" y="1387229"/>
            <a:ext cx="252717" cy="252717"/>
          </a:xfrm>
          <a:prstGeom prst="rect">
            <a:avLst/>
          </a:prstGeom>
        </p:spPr>
      </p:pic>
      <p:sp>
        <p:nvSpPr>
          <p:cNvPr id="283" name="椭圆 282"/>
          <p:cNvSpPr/>
          <p:nvPr/>
        </p:nvSpPr>
        <p:spPr>
          <a:xfrm>
            <a:off x="7534485" y="1304875"/>
            <a:ext cx="164707" cy="164707"/>
          </a:xfrm>
          <a:prstGeom prst="ellipse">
            <a:avLst/>
          </a:prstGeom>
          <a:gradFill flip="none" rotWithShape="1">
            <a:gsLst>
              <a:gs pos="21000">
                <a:schemeClr val="accent3"/>
              </a:gs>
              <a:gs pos="100000">
                <a:schemeClr val="accent3">
                  <a:lumMod val="40000"/>
                  <a:lumOff val="60000"/>
                </a:schemeClr>
              </a:gs>
            </a:gsLst>
            <a:lin ang="13500000" scaled="1"/>
            <a:tileRect/>
          </a:gradFill>
          <a:ln>
            <a:noFill/>
          </a:ln>
          <a:effectLst>
            <a:outerShdw blurRad="228600" dist="139700" dir="5400000" algn="tl" rotWithShape="0">
              <a:schemeClr val="bg1">
                <a:lumMod val="6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Grp="1" noRot="1" noMove="1" noResize="1" noEditPoints="1" noAdjustHandles="1" noChangeArrowheads="1" noChangeShapeType="1"/>
          </p:cNvSpPr>
          <p:nvPr/>
        </p:nvSpPr>
        <p:spPr>
          <a:xfrm>
            <a:off x="0" y="4553351"/>
            <a:ext cx="12192000" cy="2304649"/>
          </a:xfrm>
          <a:prstGeom prst="rect">
            <a:avLst/>
          </a:prstGeom>
          <a:gradFill flip="none" rotWithShape="1">
            <a:gsLst>
              <a:gs pos="1000">
                <a:schemeClr val="bg1">
                  <a:alpha val="0"/>
                </a:schemeClr>
              </a:gs>
              <a:gs pos="84000">
                <a:schemeClr val="accent1">
                  <a:lumMod val="15000"/>
                  <a:lumOff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22055" y="1249984"/>
            <a:ext cx="885179" cy="830997"/>
          </a:xfrm>
          <a:prstGeom prst="rect">
            <a:avLst/>
          </a:prstGeom>
          <a:noFill/>
        </p:spPr>
        <p:txBody>
          <a:bodyPr wrap="none" rtlCol="0">
            <a:spAutoFit/>
          </a:bodyPr>
          <a:lstStyle>
            <a:defPPr>
              <a:defRPr lang="zh-CN"/>
            </a:defPPr>
            <a:lvl1pPr algn="ctr">
              <a:defRPr sz="3600" b="1">
                <a:gradFill flip="none" rotWithShape="1">
                  <a:gsLst>
                    <a:gs pos="0">
                      <a:schemeClr val="accent1"/>
                    </a:gs>
                    <a:gs pos="100000">
                      <a:schemeClr val="accent2"/>
                    </a:gs>
                  </a:gsLst>
                  <a:lin ang="2700000" scaled="1"/>
                  <a:tileRect/>
                </a:gradFill>
                <a:latin typeface="+mj-ea"/>
                <a:ea typeface="+mj-ea"/>
              </a:defRPr>
            </a:lvl1pPr>
          </a:lstStyle>
          <a:p>
            <a:r>
              <a:rPr lang="en-US" altLang="zh-CN" sz="4800" b="0" dirty="0">
                <a:gradFill flip="none" rotWithShape="1">
                  <a:gsLst>
                    <a:gs pos="0">
                      <a:schemeClr val="accent1"/>
                    </a:gs>
                    <a:gs pos="100000">
                      <a:schemeClr val="accent1">
                        <a:lumMod val="60000"/>
                        <a:lumOff val="40000"/>
                      </a:schemeClr>
                    </a:gs>
                  </a:gsLst>
                  <a:lin ang="16200000" scaled="1"/>
                  <a:tileRect/>
                </a:gradFill>
                <a:latin typeface="+mj-lt"/>
              </a:rPr>
              <a:t>01</a:t>
            </a:r>
            <a:endParaRPr lang="zh-CN" altLang="en-US" sz="4800" b="0" dirty="0">
              <a:gradFill flip="none" rotWithShape="1">
                <a:gsLst>
                  <a:gs pos="0">
                    <a:schemeClr val="accent1"/>
                  </a:gs>
                  <a:gs pos="100000">
                    <a:schemeClr val="accent1">
                      <a:lumMod val="60000"/>
                      <a:lumOff val="40000"/>
                    </a:schemeClr>
                  </a:gs>
                </a:gsLst>
                <a:lin ang="16200000" scaled="1"/>
                <a:tileRect/>
              </a:gradFill>
              <a:latin typeface="+mj-lt"/>
            </a:endParaRPr>
          </a:p>
        </p:txBody>
      </p:sp>
      <p:cxnSp>
        <p:nvCxnSpPr>
          <p:cNvPr id="6" name="直接连接符 5"/>
          <p:cNvCxnSpPr/>
          <p:nvPr/>
        </p:nvCxnSpPr>
        <p:spPr>
          <a:xfrm>
            <a:off x="6130846" y="1405828"/>
            <a:ext cx="0" cy="51930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066752" y="2247000"/>
            <a:ext cx="995786" cy="830997"/>
          </a:xfrm>
          <a:prstGeom prst="rect">
            <a:avLst/>
          </a:prstGeom>
          <a:noFill/>
        </p:spPr>
        <p:txBody>
          <a:bodyPr wrap="none" rtlCol="0">
            <a:spAutoFit/>
          </a:bodyPr>
          <a:lstStyle>
            <a:defPPr>
              <a:defRPr lang="en-US"/>
            </a:defPPr>
            <a:lvl1pPr algn="ctr">
              <a:defRPr sz="4800" b="0">
                <a:gradFill flip="none" rotWithShape="1">
                  <a:gsLst>
                    <a:gs pos="0">
                      <a:schemeClr val="accent1"/>
                    </a:gs>
                    <a:gs pos="100000">
                      <a:schemeClr val="accent1">
                        <a:lumMod val="60000"/>
                        <a:lumOff val="40000"/>
                      </a:schemeClr>
                    </a:gs>
                  </a:gsLst>
                  <a:lin ang="16200000" scaled="1"/>
                  <a:tileRect/>
                </a:gradFill>
                <a:latin typeface="+mj-lt"/>
                <a:ea typeface="+mj-ea"/>
              </a:defRPr>
            </a:lvl1pPr>
          </a:lstStyle>
          <a:p>
            <a:r>
              <a:rPr lang="en-US" altLang="zh-CN"/>
              <a:t>02</a:t>
            </a:r>
            <a:endParaRPr lang="zh-CN" altLang="en-US" dirty="0"/>
          </a:p>
        </p:txBody>
      </p:sp>
      <p:cxnSp>
        <p:nvCxnSpPr>
          <p:cNvPr id="10" name="直接连接符 9"/>
          <p:cNvCxnSpPr/>
          <p:nvPr/>
        </p:nvCxnSpPr>
        <p:spPr>
          <a:xfrm>
            <a:off x="6130846" y="2402844"/>
            <a:ext cx="0" cy="51930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075913" y="3313917"/>
            <a:ext cx="1005403" cy="830997"/>
          </a:xfrm>
          <a:prstGeom prst="rect">
            <a:avLst/>
          </a:prstGeom>
          <a:noFill/>
        </p:spPr>
        <p:txBody>
          <a:bodyPr wrap="none" rtlCol="0">
            <a:spAutoFit/>
          </a:bodyPr>
          <a:lstStyle>
            <a:defPPr>
              <a:defRPr lang="en-US"/>
            </a:defPPr>
            <a:lvl1pPr algn="ctr">
              <a:defRPr sz="4800" b="0">
                <a:gradFill flip="none" rotWithShape="1">
                  <a:gsLst>
                    <a:gs pos="0">
                      <a:schemeClr val="accent1"/>
                    </a:gs>
                    <a:gs pos="100000">
                      <a:schemeClr val="accent1">
                        <a:lumMod val="60000"/>
                        <a:lumOff val="40000"/>
                      </a:schemeClr>
                    </a:gs>
                  </a:gsLst>
                  <a:lin ang="16200000" scaled="1"/>
                  <a:tileRect/>
                </a:gradFill>
                <a:latin typeface="+mj-lt"/>
                <a:ea typeface="+mj-ea"/>
              </a:defRPr>
            </a:lvl1pPr>
          </a:lstStyle>
          <a:p>
            <a:r>
              <a:rPr lang="en-US" altLang="zh-CN" dirty="0"/>
              <a:t>03</a:t>
            </a:r>
            <a:endParaRPr lang="zh-CN" altLang="en-US" dirty="0"/>
          </a:p>
        </p:txBody>
      </p:sp>
      <p:cxnSp>
        <p:nvCxnSpPr>
          <p:cNvPr id="14" name="直接连接符 13"/>
          <p:cNvCxnSpPr/>
          <p:nvPr/>
        </p:nvCxnSpPr>
        <p:spPr>
          <a:xfrm>
            <a:off x="6144816" y="3469761"/>
            <a:ext cx="0" cy="51930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061943" y="4399833"/>
            <a:ext cx="1005403" cy="830997"/>
          </a:xfrm>
          <a:prstGeom prst="rect">
            <a:avLst/>
          </a:prstGeom>
          <a:noFill/>
        </p:spPr>
        <p:txBody>
          <a:bodyPr wrap="none" rtlCol="0">
            <a:spAutoFit/>
          </a:bodyPr>
          <a:lstStyle>
            <a:defPPr>
              <a:defRPr lang="en-US"/>
            </a:defPPr>
            <a:lvl1pPr algn="ctr">
              <a:defRPr sz="4800" b="0">
                <a:gradFill flip="none" rotWithShape="1">
                  <a:gsLst>
                    <a:gs pos="0">
                      <a:schemeClr val="accent1"/>
                    </a:gs>
                    <a:gs pos="100000">
                      <a:schemeClr val="accent1">
                        <a:lumMod val="60000"/>
                        <a:lumOff val="40000"/>
                      </a:schemeClr>
                    </a:gs>
                  </a:gsLst>
                  <a:lin ang="16200000" scaled="1"/>
                  <a:tileRect/>
                </a:gradFill>
                <a:latin typeface="+mj-lt"/>
                <a:ea typeface="+mj-ea"/>
              </a:defRPr>
            </a:lvl1pPr>
          </a:lstStyle>
          <a:p>
            <a:r>
              <a:rPr lang="en-US" altLang="zh-CN" dirty="0"/>
              <a:t>04</a:t>
            </a:r>
            <a:endParaRPr lang="zh-CN" altLang="en-US" dirty="0"/>
          </a:p>
        </p:txBody>
      </p:sp>
      <p:cxnSp>
        <p:nvCxnSpPr>
          <p:cNvPr id="18" name="直接连接符 17"/>
          <p:cNvCxnSpPr/>
          <p:nvPr/>
        </p:nvCxnSpPr>
        <p:spPr>
          <a:xfrm>
            <a:off x="6130846" y="4555677"/>
            <a:ext cx="0" cy="51930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矩形: 单圆角 26"/>
          <p:cNvSpPr/>
          <p:nvPr/>
        </p:nvSpPr>
        <p:spPr>
          <a:xfrm flipV="1">
            <a:off x="0" y="0"/>
            <a:ext cx="4408588" cy="6858000"/>
          </a:xfrm>
          <a:prstGeom prst="round1Rect">
            <a:avLst>
              <a:gd name="adj" fmla="val 34511"/>
            </a:avLst>
          </a:prstGeom>
          <a:gradFill flip="none" rotWithShape="1">
            <a:gsLst>
              <a:gs pos="33000">
                <a:schemeClr val="accent1"/>
              </a:gs>
              <a:gs pos="100000">
                <a:schemeClr val="accent1">
                  <a:lumMod val="60000"/>
                  <a:lumOff val="40000"/>
                </a:schemeClr>
              </a:gs>
            </a:gsLst>
            <a:lin ang="27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文本框 27"/>
          <p:cNvSpPr txBox="1"/>
          <p:nvPr/>
        </p:nvSpPr>
        <p:spPr>
          <a:xfrm>
            <a:off x="311150" y="1249680"/>
            <a:ext cx="3787140" cy="1568450"/>
          </a:xfrm>
          <a:prstGeom prst="rect">
            <a:avLst/>
          </a:prstGeom>
          <a:noFill/>
          <a:effectLst/>
        </p:spPr>
        <p:txBody>
          <a:bodyPr wrap="square" rtlCol="0">
            <a:spAutoFit/>
          </a:bodyPr>
          <a:lstStyle/>
          <a:p>
            <a:r>
              <a:rPr lang="en-US" altLang="zh-CN" sz="4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GROUP ID</a:t>
            </a:r>
            <a:endParaRPr lang="en-US" altLang="zh-CN" sz="4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a:p>
            <a:r>
              <a:rPr lang="en-US" altLang="zh-CN" sz="4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ICS019</a:t>
            </a:r>
            <a:endParaRPr lang="en-US" altLang="zh-CN" sz="4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30" name="文本框 29"/>
          <p:cNvSpPr txBox="1"/>
          <p:nvPr/>
        </p:nvSpPr>
        <p:spPr>
          <a:xfrm>
            <a:off x="6372860" y="1249680"/>
            <a:ext cx="3035300" cy="768350"/>
          </a:xfrm>
          <a:prstGeom prst="rect">
            <a:avLst/>
          </a:prstGeom>
          <a:noFill/>
          <a:effectLst/>
        </p:spPr>
        <p:txBody>
          <a:bodyPr wrap="square" rtlCol="0">
            <a:spAutoFit/>
          </a:bodyPr>
          <a:lstStyle/>
          <a:p>
            <a:r>
              <a:rPr lang="en-US" altLang="zh-CN" sz="2200" dirty="0">
                <a:solidFill>
                  <a:schemeClr val="tx1">
                    <a:lumMod val="75000"/>
                    <a:lumOff val="25000"/>
                  </a:schemeClr>
                </a:solidFill>
                <a:latin typeface="+mj-lt"/>
                <a:cs typeface="OPPOSans B" panose="00020600040101010101" pitchFamily="18" charset="-122"/>
              </a:rPr>
              <a:t>Himasagar U. S20220010229</a:t>
            </a:r>
            <a:endParaRPr lang="en-US" altLang="zh-CN" sz="2200" dirty="0">
              <a:solidFill>
                <a:schemeClr val="tx1">
                  <a:lumMod val="75000"/>
                  <a:lumOff val="25000"/>
                </a:schemeClr>
              </a:solidFill>
              <a:latin typeface="+mj-lt"/>
              <a:cs typeface="OPPOSans B" panose="00020600040101010101" pitchFamily="18" charset="-122"/>
            </a:endParaRPr>
          </a:p>
        </p:txBody>
      </p:sp>
      <p:sp>
        <p:nvSpPr>
          <p:cNvPr id="32" name="文本框 31"/>
          <p:cNvSpPr txBox="1"/>
          <p:nvPr/>
        </p:nvSpPr>
        <p:spPr>
          <a:xfrm>
            <a:off x="6386830" y="3400425"/>
            <a:ext cx="3021965" cy="768350"/>
          </a:xfrm>
          <a:prstGeom prst="rect">
            <a:avLst/>
          </a:prstGeom>
          <a:noFill/>
          <a:effectLst/>
        </p:spPr>
        <p:txBody>
          <a:bodyPr wrap="square" rtlCol="0">
            <a:spAutoFit/>
          </a:bodyPr>
          <a:lstStyle/>
          <a:p>
            <a:r>
              <a:rPr lang="en-US" altLang="zh-CN" sz="2200" dirty="0">
                <a:solidFill>
                  <a:schemeClr val="tx1">
                    <a:lumMod val="75000"/>
                    <a:lumOff val="25000"/>
                  </a:schemeClr>
                </a:solidFill>
                <a:latin typeface="+mj-lt"/>
                <a:cs typeface="OPPOSans B" panose="00020600040101010101" pitchFamily="18" charset="-122"/>
              </a:rPr>
              <a:t>Gnaneshwar S20220010151</a:t>
            </a:r>
            <a:endParaRPr lang="en-US" altLang="zh-CN" sz="2200" dirty="0">
              <a:solidFill>
                <a:schemeClr val="tx1">
                  <a:lumMod val="75000"/>
                  <a:lumOff val="25000"/>
                </a:schemeClr>
              </a:solidFill>
              <a:latin typeface="+mj-lt"/>
              <a:cs typeface="OPPOSans B" panose="00020600040101010101" pitchFamily="18" charset="-122"/>
            </a:endParaRPr>
          </a:p>
        </p:txBody>
      </p:sp>
      <p:sp>
        <p:nvSpPr>
          <p:cNvPr id="40" name="文本框 39"/>
          <p:cNvSpPr txBox="1"/>
          <p:nvPr/>
        </p:nvSpPr>
        <p:spPr>
          <a:xfrm>
            <a:off x="6372225" y="2247265"/>
            <a:ext cx="3035935" cy="768350"/>
          </a:xfrm>
          <a:prstGeom prst="rect">
            <a:avLst/>
          </a:prstGeom>
          <a:noFill/>
          <a:effectLst/>
        </p:spPr>
        <p:txBody>
          <a:bodyPr wrap="square" rtlCol="0">
            <a:spAutoFit/>
          </a:bodyPr>
          <a:lstStyle/>
          <a:p>
            <a:r>
              <a:rPr lang="en-US" altLang="zh-CN" sz="2200" dirty="0">
                <a:solidFill>
                  <a:schemeClr val="tx1">
                    <a:lumMod val="75000"/>
                    <a:lumOff val="25000"/>
                  </a:schemeClr>
                </a:solidFill>
                <a:latin typeface="+mj-lt"/>
                <a:cs typeface="OPPOSans B" panose="00020600040101010101" pitchFamily="18" charset="-122"/>
              </a:rPr>
              <a:t>Uday Kiran S20220010155</a:t>
            </a:r>
            <a:endParaRPr lang="en-US" altLang="zh-CN" sz="2200" dirty="0">
              <a:solidFill>
                <a:schemeClr val="tx1">
                  <a:lumMod val="75000"/>
                  <a:lumOff val="25000"/>
                </a:schemeClr>
              </a:solidFill>
              <a:latin typeface="+mj-lt"/>
              <a:cs typeface="OPPOSans B" panose="00020600040101010101" pitchFamily="18" charset="-122"/>
            </a:endParaRPr>
          </a:p>
        </p:txBody>
      </p:sp>
      <p:sp>
        <p:nvSpPr>
          <p:cNvPr id="42" name="文本框 41"/>
          <p:cNvSpPr txBox="1"/>
          <p:nvPr/>
        </p:nvSpPr>
        <p:spPr>
          <a:xfrm>
            <a:off x="6372860" y="4462780"/>
            <a:ext cx="2889885" cy="768350"/>
          </a:xfrm>
          <a:prstGeom prst="rect">
            <a:avLst/>
          </a:prstGeom>
          <a:noFill/>
          <a:effectLst/>
        </p:spPr>
        <p:txBody>
          <a:bodyPr wrap="square" rtlCol="0">
            <a:spAutoFit/>
          </a:bodyPr>
          <a:lstStyle/>
          <a:p>
            <a:r>
              <a:rPr lang="en-US" altLang="zh-CN" sz="2200" dirty="0">
                <a:solidFill>
                  <a:schemeClr val="tx1">
                    <a:lumMod val="75000"/>
                    <a:lumOff val="25000"/>
                  </a:schemeClr>
                </a:solidFill>
                <a:latin typeface="+mj-lt"/>
                <a:cs typeface="OPPOSans B" panose="00020600040101010101" pitchFamily="18" charset="-122"/>
              </a:rPr>
              <a:t>Rahul Banoth S20220010031</a:t>
            </a:r>
            <a:endParaRPr lang="en-US" altLang="zh-CN" sz="2200" dirty="0">
              <a:solidFill>
                <a:schemeClr val="tx1">
                  <a:lumMod val="75000"/>
                  <a:lumOff val="25000"/>
                </a:schemeClr>
              </a:solidFill>
              <a:latin typeface="+mj-lt"/>
              <a:cs typeface="OPPOSans B" panose="00020600040101010101" pitchFamily="18" charset="-122"/>
            </a:endParaRPr>
          </a:p>
        </p:txBody>
      </p:sp>
      <p:sp>
        <p:nvSpPr>
          <p:cNvPr id="22" name="泪滴形 21"/>
          <p:cNvSpPr/>
          <p:nvPr/>
        </p:nvSpPr>
        <p:spPr>
          <a:xfrm>
            <a:off x="496979" y="3020037"/>
            <a:ext cx="3335732" cy="3335732"/>
          </a:xfrm>
          <a:prstGeom prst="teardrop">
            <a:avLst/>
          </a:prstGeom>
          <a:gradFill flip="none" rotWithShape="1">
            <a:gsLst>
              <a:gs pos="19000">
                <a:schemeClr val="bg1"/>
              </a:gs>
              <a:gs pos="100000">
                <a:schemeClr val="accent1">
                  <a:lumMod val="15000"/>
                  <a:lumOff val="85000"/>
                </a:schemeClr>
              </a:gs>
            </a:gsLst>
            <a:lin ang="8100000" scaled="1"/>
            <a:tileRect/>
          </a:gradFill>
          <a:ln>
            <a:noFill/>
          </a:ln>
          <a:effectLst>
            <a:outerShdw blurRad="457200" dist="495300" dir="8100000" algn="tr" rotWithShape="0">
              <a:schemeClr val="accent1">
                <a:alpha val="18000"/>
              </a:schemeClr>
            </a:outerShdw>
          </a:effectLst>
          <a:scene3d>
            <a:camera prst="orthographicFront"/>
            <a:lightRig rig="flat" dir="t"/>
          </a:scene3d>
          <a:sp3d prstMaterial="matte"/>
        </p:spPr>
        <p:style>
          <a:lnRef idx="2">
            <a:schemeClr val="accent5">
              <a:tint val="90000"/>
              <a:hueOff val="0"/>
              <a:satOff val="0"/>
              <a:lumOff val="0"/>
              <a:alphaOff val="0"/>
            </a:schemeClr>
          </a:lnRef>
          <a:fillRef idx="0">
            <a:scrgbClr r="0" g="0" b="0"/>
          </a:fillRef>
          <a:effectRef idx="0">
            <a:schemeClr val="accent5">
              <a:tint val="90000"/>
              <a:hueOff val="0"/>
              <a:satOff val="0"/>
              <a:lumOff val="0"/>
              <a:alphaOff val="0"/>
            </a:schemeClr>
          </a:effectRef>
          <a:fontRef idx="minor">
            <a:schemeClr val="tx1">
              <a:hueOff val="0"/>
              <a:satOff val="0"/>
              <a:lumOff val="0"/>
              <a:alphaOff val="0"/>
            </a:schemeClr>
          </a:fontRef>
        </p:style>
        <p:txBody>
          <a:bodyPr rtlCol="0" anchor="ctr"/>
          <a:lstStyle/>
          <a:p>
            <a:pPr algn="ctr"/>
            <a:endParaRPr lang="zh-CN" altLang="en-US"/>
          </a:p>
        </p:txBody>
      </p:sp>
      <p:pic>
        <p:nvPicPr>
          <p:cNvPr id="4" name="图片 3" descr="C:\Users\himas\Desktop\CSRF\1-retro-black-hat-ethical-hacking-white-hat-hacker-graphics-lab.jpg1-retro-black-hat-ethical-hacking-white-hat-hacker-graphics-lab"/>
          <p:cNvPicPr>
            <a:picLocks noChangeAspect="1"/>
          </p:cNvPicPr>
          <p:nvPr/>
        </p:nvPicPr>
        <p:blipFill rotWithShape="1">
          <a:blip r:embed="rId1"/>
          <a:srcRect l="463" t="402" r="969" b="17139"/>
          <a:stretch>
            <a:fillRect/>
          </a:stretch>
        </p:blipFill>
        <p:spPr>
          <a:xfrm>
            <a:off x="710565" y="3187065"/>
            <a:ext cx="2972435" cy="2984500"/>
          </a:xfrm>
          <a:prstGeom prst="ellipse">
            <a:avLst/>
          </a:prstGeom>
        </p:spPr>
      </p:pic>
      <p:sp>
        <p:nvSpPr>
          <p:cNvPr id="9" name="灯片编号占位符 8"/>
          <p:cNvSpPr>
            <a:spLocks noGrp="1"/>
          </p:cNvSpPr>
          <p:nvPr>
            <p:ph type="sldNum" sz="quarter" idx="12"/>
          </p:nvPr>
        </p:nvSpPr>
        <p:spPr/>
        <p:txBody>
          <a:bodyPr/>
          <a:lstStyle/>
          <a:p>
            <a:fld id="{9B618960-8005-486C-9A75-10CB2AAC16F9}" type="slidenum">
              <a:rPr lang="en-US" smtClean="0"/>
            </a:fld>
            <a:endParaRPr lang="en-US" dirty="0"/>
          </a:p>
        </p:txBody>
      </p:sp>
      <p:grpSp>
        <p:nvGrpSpPr>
          <p:cNvPr id="19" name="组合 18"/>
          <p:cNvGrpSpPr/>
          <p:nvPr/>
        </p:nvGrpSpPr>
        <p:grpSpPr>
          <a:xfrm>
            <a:off x="9220314" y="3507405"/>
            <a:ext cx="3670318" cy="3927625"/>
            <a:chOff x="9220314" y="3507405"/>
            <a:chExt cx="3670318" cy="3927625"/>
          </a:xfrm>
        </p:grpSpPr>
        <p:sp>
          <p:nvSpPr>
            <p:cNvPr id="17" name="任意多边形: 形状 16"/>
            <p:cNvSpPr/>
            <p:nvPr/>
          </p:nvSpPr>
          <p:spPr>
            <a:xfrm rot="19634306">
              <a:off x="9220314" y="5403667"/>
              <a:ext cx="3552863" cy="2031363"/>
            </a:xfrm>
            <a:custGeom>
              <a:avLst/>
              <a:gdLst>
                <a:gd name="connsiteX0" fmla="*/ 3552863 w 3552863"/>
                <a:gd name="connsiteY0" fmla="*/ 463888 h 2031363"/>
                <a:gd name="connsiteX1" fmla="*/ 2544182 w 3552863"/>
                <a:gd name="connsiteY1" fmla="*/ 2031363 h 2031363"/>
                <a:gd name="connsiteX2" fmla="*/ 0 w 3552863"/>
                <a:gd name="connsiteY2" fmla="*/ 394163 h 2031363"/>
                <a:gd name="connsiteX3" fmla="*/ 136383 w 3552863"/>
                <a:gd name="connsiteY3" fmla="*/ 325261 h 2031363"/>
                <a:gd name="connsiteX4" fmla="*/ 1712510 w 3552863"/>
                <a:gd name="connsiteY4" fmla="*/ 0 h 2031363"/>
                <a:gd name="connsiteX5" fmla="*/ 3505652 w 3552863"/>
                <a:gd name="connsiteY5" fmla="*/ 434899 h 203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2863" h="2031363">
                  <a:moveTo>
                    <a:pt x="3552863" y="463888"/>
                  </a:moveTo>
                  <a:lnTo>
                    <a:pt x="2544182" y="2031363"/>
                  </a:lnTo>
                  <a:lnTo>
                    <a:pt x="0" y="394163"/>
                  </a:lnTo>
                  <a:lnTo>
                    <a:pt x="136383" y="325261"/>
                  </a:lnTo>
                  <a:cubicBezTo>
                    <a:pt x="586298" y="119908"/>
                    <a:pt x="1128678" y="0"/>
                    <a:pt x="1712510" y="0"/>
                  </a:cubicBezTo>
                  <a:cubicBezTo>
                    <a:pt x="2393648" y="0"/>
                    <a:pt x="3018364" y="163208"/>
                    <a:pt x="3505652" y="434899"/>
                  </a:cubicBezTo>
                  <a:close/>
                </a:path>
              </a:pathLst>
            </a:cu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3" name="任意多边形: 形状 12"/>
            <p:cNvSpPr/>
            <p:nvPr/>
          </p:nvSpPr>
          <p:spPr>
            <a:xfrm rot="1766238">
              <a:off x="9885927" y="3507405"/>
              <a:ext cx="3004705" cy="3435900"/>
            </a:xfrm>
            <a:custGeom>
              <a:avLst/>
              <a:gdLst>
                <a:gd name="connsiteX0" fmla="*/ 1025852 w 3004705"/>
                <a:gd name="connsiteY0" fmla="*/ 197005 h 3435900"/>
                <a:gd name="connsiteX1" fmla="*/ 1242868 w 3004705"/>
                <a:gd name="connsiteY1" fmla="*/ 87368 h 3435900"/>
                <a:gd name="connsiteX2" fmla="*/ 1455731 w 3004705"/>
                <a:gd name="connsiteY2" fmla="*/ 0 h 3435900"/>
                <a:gd name="connsiteX3" fmla="*/ 3004705 w 3004705"/>
                <a:gd name="connsiteY3" fmla="*/ 2744805 h 3435900"/>
                <a:gd name="connsiteX4" fmla="*/ 1780073 w 3004705"/>
                <a:gd name="connsiteY4" fmla="*/ 3435900 h 3435900"/>
                <a:gd name="connsiteX5" fmla="*/ 1721715 w 3004705"/>
                <a:gd name="connsiteY5" fmla="*/ 3421470 h 3435900"/>
                <a:gd name="connsiteX6" fmla="*/ 0 w 3004705"/>
                <a:gd name="connsiteY6" fmla="*/ 1666621 h 3435900"/>
                <a:gd name="connsiteX7" fmla="*/ 1025852 w 3004705"/>
                <a:gd name="connsiteY7" fmla="*/ 197005 h 343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4705" h="3435900">
                  <a:moveTo>
                    <a:pt x="1025852" y="197005"/>
                  </a:moveTo>
                  <a:cubicBezTo>
                    <a:pt x="1095465" y="158192"/>
                    <a:pt x="1167882" y="121593"/>
                    <a:pt x="1242868" y="87368"/>
                  </a:cubicBezTo>
                  <a:lnTo>
                    <a:pt x="1455731" y="0"/>
                  </a:lnTo>
                  <a:lnTo>
                    <a:pt x="3004705" y="2744805"/>
                  </a:lnTo>
                  <a:lnTo>
                    <a:pt x="1780073" y="3435900"/>
                  </a:lnTo>
                  <a:lnTo>
                    <a:pt x="1721715" y="3421470"/>
                  </a:lnTo>
                  <a:cubicBezTo>
                    <a:pt x="709935" y="3132349"/>
                    <a:pt x="1" y="2455497"/>
                    <a:pt x="0" y="1666621"/>
                  </a:cubicBezTo>
                  <a:cubicBezTo>
                    <a:pt x="0" y="1074964"/>
                    <a:pt x="399338" y="546321"/>
                    <a:pt x="1025852" y="197005"/>
                  </a:cubicBezTo>
                  <a:close/>
                </a:path>
              </a:pathLst>
            </a:custGeom>
            <a:noFill/>
            <a:ln>
              <a:gradFill flip="none" rotWithShape="1">
                <a:gsLst>
                  <a:gs pos="0">
                    <a:schemeClr val="accent2"/>
                  </a:gs>
                  <a:gs pos="100000">
                    <a:schemeClr val="accent2">
                      <a:lumMod val="75000"/>
                    </a:schemeClr>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 name="椭圆 1"/>
            <p:cNvSpPr/>
            <p:nvPr/>
          </p:nvSpPr>
          <p:spPr>
            <a:xfrm>
              <a:off x="9914828" y="5467125"/>
              <a:ext cx="164707" cy="164707"/>
            </a:xfrm>
            <a:prstGeom prst="ellipse">
              <a:avLst/>
            </a:prstGeom>
            <a:gradFill flip="none" rotWithShape="1">
              <a:gsLst>
                <a:gs pos="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0" y="3367613"/>
            <a:ext cx="12192000" cy="3490388"/>
          </a:xfrm>
          <a:prstGeom prst="rect">
            <a:avLst/>
          </a:prstGeom>
          <a:gradFill flip="none" rotWithShape="1">
            <a:gsLst>
              <a:gs pos="33000">
                <a:schemeClr val="accent1"/>
              </a:gs>
              <a:gs pos="100000">
                <a:schemeClr val="accent1">
                  <a:lumMod val="60000"/>
                  <a:lumOff val="40000"/>
                </a:schemeClr>
              </a:gs>
            </a:gsLst>
            <a:lin ang="270000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单圆角 12"/>
          <p:cNvSpPr/>
          <p:nvPr/>
        </p:nvSpPr>
        <p:spPr>
          <a:xfrm flipV="1">
            <a:off x="0" y="-1"/>
            <a:ext cx="12192000" cy="5396387"/>
          </a:xfrm>
          <a:prstGeom prst="round1Rect">
            <a:avLst>
              <a:gd name="adj" fmla="val 27165"/>
            </a:avLst>
          </a:prstGeom>
          <a:gradFill flip="none" rotWithShape="1">
            <a:gsLst>
              <a:gs pos="100000">
                <a:schemeClr val="accent1">
                  <a:lumMod val="20000"/>
                  <a:lumOff val="80000"/>
                </a:schemeClr>
              </a:gs>
              <a:gs pos="0">
                <a:schemeClr val="bg1"/>
              </a:gs>
            </a:gsLst>
            <a:path path="circle">
              <a:fillToRect r="100000" b="100000"/>
            </a:path>
            <a:tileRect l="-100000" t="-100000"/>
          </a:gradFill>
          <a:ln>
            <a:gradFill flip="none" rotWithShape="1">
              <a:gsLst>
                <a:gs pos="0">
                  <a:schemeClr val="accent1">
                    <a:lumMod val="20000"/>
                    <a:lumOff val="80000"/>
                  </a:schemeClr>
                </a:gs>
                <a:gs pos="100000">
                  <a:schemeClr val="bg1"/>
                </a:gs>
              </a:gsLst>
              <a:lin ang="2700000" scaled="1"/>
              <a:tileRect/>
            </a:gradFill>
          </a:ln>
          <a:effectLst>
            <a:outerShdw blurRad="203200" dist="1524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灯片编号占位符 1"/>
          <p:cNvSpPr>
            <a:spLocks noGrp="1"/>
          </p:cNvSpPr>
          <p:nvPr>
            <p:ph type="sldNum" sz="quarter" idx="12"/>
          </p:nvPr>
        </p:nvSpPr>
        <p:spPr/>
        <p:txBody>
          <a:bodyPr/>
          <a:lstStyle/>
          <a:p>
            <a:fld id="{9B618960-8005-486C-9A75-10CB2AAC16F9}" type="slidenum">
              <a:rPr lang="en-US" smtClean="0"/>
            </a:fld>
            <a:endParaRPr lang="en-US"/>
          </a:p>
        </p:txBody>
      </p:sp>
      <p:grpSp>
        <p:nvGrpSpPr>
          <p:cNvPr id="11" name="组合 10"/>
          <p:cNvGrpSpPr/>
          <p:nvPr/>
        </p:nvGrpSpPr>
        <p:grpSpPr>
          <a:xfrm>
            <a:off x="4039008" y="2274949"/>
            <a:ext cx="6311900" cy="1417356"/>
            <a:chOff x="4140026" y="2274949"/>
            <a:chExt cx="6311900" cy="1417356"/>
          </a:xfrm>
        </p:grpSpPr>
        <p:sp>
          <p:nvSpPr>
            <p:cNvPr id="39" name="文本框 38"/>
            <p:cNvSpPr txBox="1"/>
            <p:nvPr/>
          </p:nvSpPr>
          <p:spPr>
            <a:xfrm>
              <a:off x="4140026" y="2274949"/>
              <a:ext cx="6311900" cy="922020"/>
            </a:xfrm>
            <a:prstGeom prst="rect">
              <a:avLst/>
            </a:prstGeom>
            <a:noFill/>
            <a:effectLst/>
          </p:spPr>
          <p:txBody>
            <a:bodyPr wrap="square" rtlCol="0">
              <a:spAutoFit/>
            </a:bodyPr>
            <a:lstStyle/>
            <a:p>
              <a:r>
                <a:rPr lang="en-US" altLang="zh-CN" sz="5400" dirty="0">
                  <a:solidFill>
                    <a:schemeClr val="accent1"/>
                  </a:solidFill>
                  <a:latin typeface="+mj-lt"/>
                  <a:cs typeface="OPPOSans B" panose="00020600040101010101" pitchFamily="18" charset="-122"/>
                </a:rPr>
                <a:t>Presentation</a:t>
              </a:r>
              <a:endParaRPr lang="en-US" altLang="zh-CN" sz="5400" dirty="0">
                <a:solidFill>
                  <a:schemeClr val="accent1"/>
                </a:solidFill>
                <a:latin typeface="+mj-lt"/>
                <a:cs typeface="OPPOSans B" panose="00020600040101010101" pitchFamily="18" charset="-122"/>
              </a:endParaRPr>
            </a:p>
          </p:txBody>
        </p:sp>
        <p:sp>
          <p:nvSpPr>
            <p:cNvPr id="50" name="文本框 49"/>
            <p:cNvSpPr txBox="1"/>
            <p:nvPr/>
          </p:nvSpPr>
          <p:spPr>
            <a:xfrm>
              <a:off x="4140026" y="3255385"/>
              <a:ext cx="3076990" cy="368300"/>
            </a:xfrm>
            <a:prstGeom prst="rect">
              <a:avLst/>
            </a:prstGeom>
            <a:noFill/>
          </p:spPr>
          <p:txBody>
            <a:bodyPr wrap="square" anchor="ctr">
              <a:spAutoFit/>
            </a:bodyPr>
            <a:lstStyle/>
            <a:p>
              <a:r>
                <a:rPr lang="en-US" altLang="zh-CN" b="1" dirty="0">
                  <a:solidFill>
                    <a:schemeClr val="tx1">
                      <a:lumMod val="75000"/>
                      <a:lumOff val="25000"/>
                    </a:schemeClr>
                  </a:solidFill>
                </a:rPr>
                <a:t>CSRF Introduction </a:t>
              </a:r>
              <a:endParaRPr lang="en-US" altLang="zh-CN" b="1" dirty="0">
                <a:solidFill>
                  <a:schemeClr val="tx1">
                    <a:lumMod val="75000"/>
                    <a:lumOff val="25000"/>
                  </a:schemeClr>
                </a:solidFill>
              </a:endParaRPr>
            </a:p>
          </p:txBody>
        </p:sp>
        <p:grpSp>
          <p:nvGrpSpPr>
            <p:cNvPr id="51" name="组合 50"/>
            <p:cNvGrpSpPr/>
            <p:nvPr/>
          </p:nvGrpSpPr>
          <p:grpSpPr>
            <a:xfrm>
              <a:off x="7217016" y="3186766"/>
              <a:ext cx="988063" cy="505539"/>
              <a:chOff x="7867260" y="1586075"/>
              <a:chExt cx="988063" cy="505539"/>
            </a:xfrm>
          </p:grpSpPr>
          <p:cxnSp>
            <p:nvCxnSpPr>
              <p:cNvPr id="52" name="直接连接符 51"/>
              <p:cNvCxnSpPr/>
              <p:nvPr/>
            </p:nvCxnSpPr>
            <p:spPr>
              <a:xfrm>
                <a:off x="7867260" y="1839426"/>
                <a:ext cx="87537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弧形 52"/>
              <p:cNvSpPr/>
              <p:nvPr/>
            </p:nvSpPr>
            <p:spPr>
              <a:xfrm flipH="1">
                <a:off x="8629938" y="1838262"/>
                <a:ext cx="225385" cy="253352"/>
              </a:xfrm>
              <a:prstGeom prst="arc">
                <a:avLst>
                  <a:gd name="adj1" fmla="val 16200000"/>
                  <a:gd name="adj2" fmla="val 20294346"/>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flipV="1">
                <a:off x="8629938" y="1586075"/>
                <a:ext cx="225385" cy="253352"/>
              </a:xfrm>
              <a:prstGeom prst="arc">
                <a:avLst>
                  <a:gd name="adj1" fmla="val 16200000"/>
                  <a:gd name="adj2" fmla="val 20294346"/>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60" name="组合 59"/>
          <p:cNvGrpSpPr/>
          <p:nvPr/>
        </p:nvGrpSpPr>
        <p:grpSpPr>
          <a:xfrm>
            <a:off x="-1302864" y="-1237840"/>
            <a:ext cx="2705336" cy="5625557"/>
            <a:chOff x="2238911" y="603309"/>
            <a:chExt cx="2798964" cy="5820250"/>
          </a:xfrm>
        </p:grpSpPr>
        <p:sp>
          <p:nvSpPr>
            <p:cNvPr id="37" name="椭圆 36"/>
            <p:cNvSpPr/>
            <p:nvPr/>
          </p:nvSpPr>
          <p:spPr>
            <a:xfrm rot="12566238">
              <a:off x="2238911" y="4460360"/>
              <a:ext cx="2784608" cy="1963199"/>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椭圆 58"/>
            <p:cNvSpPr/>
            <p:nvPr/>
          </p:nvSpPr>
          <p:spPr>
            <a:xfrm rot="8250577" flipH="1">
              <a:off x="2878318" y="603309"/>
              <a:ext cx="2159557" cy="1522527"/>
            </a:xfrm>
            <a:prstGeom prst="ellipse">
              <a:avLst/>
            </a:prstGeom>
            <a:noFill/>
            <a:ln>
              <a:gradFill flip="none" rotWithShape="1">
                <a:gsLst>
                  <a:gs pos="0">
                    <a:schemeClr val="accent1">
                      <a:lumMod val="40000"/>
                      <a:lumOff val="60000"/>
                    </a:schemeClr>
                  </a:gs>
                  <a:gs pos="100000">
                    <a:schemeClr val="accent1">
                      <a:lumMod val="60000"/>
                      <a:lumOff val="40000"/>
                      <a:alpha val="54000"/>
                    </a:schemeClr>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rot="13388993">
              <a:off x="2439942" y="3849919"/>
              <a:ext cx="1966959" cy="1386742"/>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文本框 16"/>
          <p:cNvSpPr txBox="1"/>
          <p:nvPr/>
        </p:nvSpPr>
        <p:spPr>
          <a:xfrm>
            <a:off x="320917" y="439270"/>
            <a:ext cx="3718091" cy="1446550"/>
          </a:xfrm>
          <a:prstGeom prst="rect">
            <a:avLst/>
          </a:prstGeom>
          <a:noFill/>
          <a:effectLst/>
        </p:spPr>
        <p:txBody>
          <a:bodyPr wrap="square" rtlCol="0">
            <a:spAutoFit/>
          </a:bodyPr>
          <a:lstStyle/>
          <a:p>
            <a:r>
              <a:rPr lang="en-US" altLang="zh-CN" sz="8800" dirty="0">
                <a:gradFill>
                  <a:gsLst>
                    <a:gs pos="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rPr>
              <a:t>PART</a:t>
            </a:r>
            <a:endParaRPr lang="en-US" altLang="zh-CN" sz="8800" dirty="0">
              <a:gradFill>
                <a:gsLst>
                  <a:gs pos="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endParaRPr>
          </a:p>
        </p:txBody>
      </p:sp>
      <p:sp>
        <p:nvSpPr>
          <p:cNvPr id="16" name="文本框 15"/>
          <p:cNvSpPr txBox="1"/>
          <p:nvPr/>
        </p:nvSpPr>
        <p:spPr>
          <a:xfrm>
            <a:off x="1111943" y="1875632"/>
            <a:ext cx="2553498" cy="2214880"/>
          </a:xfrm>
          <a:prstGeom prst="rect">
            <a:avLst/>
          </a:prstGeom>
          <a:noFill/>
          <a:effectLst/>
        </p:spPr>
        <p:txBody>
          <a:bodyPr wrap="square" rtlCol="0">
            <a:spAutoFit/>
          </a:bodyPr>
          <a:lstStyle>
            <a:defPPr>
              <a:defRPr lang="en-US"/>
            </a:defPPr>
            <a:lvl1pPr>
              <a:defRPr sz="8800">
                <a:gradFill>
                  <a:gsLst>
                    <a:gs pos="33000">
                      <a:schemeClr val="accent1">
                        <a:lumMod val="20000"/>
                        <a:lumOff val="80000"/>
                      </a:schemeClr>
                    </a:gs>
                    <a:gs pos="100000">
                      <a:schemeClr val="accent1"/>
                    </a:gs>
                  </a:gsLst>
                  <a:lin ang="2700000" scaled="1"/>
                </a:gradFill>
                <a:latin typeface="+mj-lt"/>
                <a:ea typeface="OPPOSans B" panose="00020600040101010101" pitchFamily="18" charset="-122"/>
                <a:cs typeface="OPPOSans B" panose="00020600040101010101" pitchFamily="18" charset="-122"/>
              </a:defRPr>
            </a:lvl1pPr>
          </a:lstStyle>
          <a:p>
            <a:pPr algn="r"/>
            <a:r>
              <a:rPr lang="en-US" altLang="zh-CN" sz="13800" dirty="0">
                <a:gradFill>
                  <a:gsLst>
                    <a:gs pos="0">
                      <a:schemeClr val="accent1">
                        <a:lumMod val="20000"/>
                        <a:lumOff val="80000"/>
                      </a:schemeClr>
                    </a:gs>
                    <a:gs pos="87000">
                      <a:schemeClr val="accent1"/>
                    </a:gs>
                  </a:gsLst>
                  <a:lin ang="2700000" scaled="1"/>
                </a:gradFill>
              </a:rPr>
              <a:t>01</a:t>
            </a:r>
            <a:endParaRPr lang="en-US" altLang="zh-CN" sz="13800" dirty="0">
              <a:gradFill>
                <a:gsLst>
                  <a:gs pos="0">
                    <a:schemeClr val="accent1">
                      <a:lumMod val="20000"/>
                      <a:lumOff val="80000"/>
                    </a:schemeClr>
                  </a:gs>
                  <a:gs pos="87000">
                    <a:schemeClr val="accent1"/>
                  </a:gs>
                </a:gsLst>
                <a:lin ang="2700000" scaled="1"/>
              </a:gradFill>
            </a:endParaRPr>
          </a:p>
        </p:txBody>
      </p:sp>
      <p:grpSp>
        <p:nvGrpSpPr>
          <p:cNvPr id="6" name="组合 5"/>
          <p:cNvGrpSpPr/>
          <p:nvPr/>
        </p:nvGrpSpPr>
        <p:grpSpPr>
          <a:xfrm>
            <a:off x="8205079" y="3482687"/>
            <a:ext cx="3904371" cy="2987092"/>
            <a:chOff x="8604985" y="3923229"/>
            <a:chExt cx="6774170" cy="5182671"/>
          </a:xfrm>
        </p:grpSpPr>
        <p:sp>
          <p:nvSpPr>
            <p:cNvPr id="7" name="椭圆 6"/>
            <p:cNvSpPr/>
            <p:nvPr/>
          </p:nvSpPr>
          <p:spPr>
            <a:xfrm rot="19634306">
              <a:off x="8604985" y="5296870"/>
              <a:ext cx="5637987" cy="3809030"/>
            </a:xfrm>
            <a:prstGeom prst="ellipse">
              <a:avLst/>
            </a:prstGeom>
            <a:noFill/>
            <a:ln>
              <a:gradFill flip="none" rotWithShape="1">
                <a:gsLst>
                  <a:gs pos="0">
                    <a:schemeClr val="accent1">
                      <a:lumMod val="40000"/>
                      <a:lumOff val="60000"/>
                    </a:schemeClr>
                  </a:gs>
                  <a:gs pos="100000">
                    <a:schemeClr val="accent1"/>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rot="1766238">
              <a:off x="9741168" y="3923229"/>
              <a:ext cx="5637987" cy="3809030"/>
            </a:xfrm>
            <a:prstGeom prst="ellipse">
              <a:avLst/>
            </a:prstGeom>
            <a:noFill/>
            <a:ln>
              <a:gradFill flip="none" rotWithShape="1">
                <a:gsLst>
                  <a:gs pos="0">
                    <a:schemeClr val="accent2"/>
                  </a:gs>
                  <a:gs pos="100000">
                    <a:schemeClr val="accent2">
                      <a:lumMod val="75000"/>
                    </a:schemeClr>
                  </a:gs>
                </a:gsLst>
                <a:lin ang="0" scaled="1"/>
                <a:tileRect/>
              </a:gradFill>
            </a:ln>
            <a:effectLst>
              <a:outerShdw blurRad="228600" dist="139700" dir="5400000" algn="tl"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9" name="椭圆 8"/>
            <p:cNvSpPr/>
            <p:nvPr/>
          </p:nvSpPr>
          <p:spPr>
            <a:xfrm>
              <a:off x="9875890" y="4679322"/>
              <a:ext cx="164707" cy="164707"/>
            </a:xfrm>
            <a:prstGeom prst="ellipse">
              <a:avLst/>
            </a:prstGeom>
            <a:gradFill flip="none" rotWithShape="1">
              <a:gsLst>
                <a:gs pos="0">
                  <a:schemeClr val="accent1"/>
                </a:gs>
                <a:gs pos="100000">
                  <a:schemeClr val="accent1">
                    <a:lumMod val="60000"/>
                    <a:lumOff val="40000"/>
                  </a:schemeClr>
                </a:gs>
              </a:gsLst>
              <a:lin ang="13500000" scaled="1"/>
              <a:tileRect/>
            </a:gradFill>
            <a:ln>
              <a:noFill/>
            </a:ln>
            <a:effectLst>
              <a:outerShdw blurRad="228600" dist="139700" dir="5400000" algn="tl"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chemeClr val="bg1"/>
                </a:solidFill>
              </a:rPr>
              <a:t>Group ID - ICS019</a:t>
            </a:r>
            <a:endParaRPr lang="en-US" sz="1500" b="1">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3735" y="290830"/>
            <a:ext cx="10794365" cy="583565"/>
          </a:xfrm>
          <a:prstGeom prst="rect">
            <a:avLst/>
          </a:prstGeom>
          <a:noFill/>
          <a:effectLst/>
        </p:spPr>
        <p:txBody>
          <a:bodyPr wrap="square" rtlCol="0">
            <a:spAutoFit/>
          </a:bodyPr>
          <a:lstStyle/>
          <a:p>
            <a:r>
              <a:rPr lang="en-US" altLang="zh-CN" sz="3200" dirty="0">
                <a:solidFill>
                  <a:schemeClr val="accent1"/>
                </a:solidFill>
                <a:latin typeface="+mj-lt"/>
                <a:ea typeface="OPPOSans B" panose="00020600040101010101" pitchFamily="18" charset="-122"/>
                <a:cs typeface="OPPOSans B" panose="00020600040101010101" pitchFamily="18" charset="-122"/>
              </a:rPr>
              <a:t>What is CSRF - Cross Site Request Forgery </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9" name="文本框 18"/>
          <p:cNvSpPr txBox="1"/>
          <p:nvPr/>
        </p:nvSpPr>
        <p:spPr>
          <a:xfrm>
            <a:off x="821690" y="1115060"/>
            <a:ext cx="5768975" cy="5245100"/>
          </a:xfrm>
          <a:prstGeom prst="rect">
            <a:avLst/>
          </a:prstGeom>
          <a:noFill/>
        </p:spPr>
        <p:txBody>
          <a:bodyPr wrap="square" rtlCol="0">
            <a:noAutofit/>
          </a:bodyPr>
          <a:lstStyle/>
          <a:p>
            <a:pPr marL="342900" indent="-342900">
              <a:lnSpc>
                <a:spcPct val="120000"/>
              </a:lnSpc>
              <a:buFont typeface="Wingdings" panose="05000000000000000000" charset="0"/>
              <a:buChar char="Ø"/>
            </a:pPr>
            <a:r>
              <a:rPr lang="en-US" altLang="zh-CN" b="1">
                <a:solidFill>
                  <a:schemeClr val="accent1"/>
                </a:solidFill>
              </a:rPr>
              <a:t>Cross-Site Request Forgery (CSRF) is an attack that forces an end user to execute unwanted actions on a web application in which they’re currently authenticated.</a:t>
            </a:r>
            <a:endParaRPr lang="en-US" altLang="zh-CN" b="1">
              <a:solidFill>
                <a:schemeClr val="accent1"/>
              </a:solidFill>
            </a:endParaRPr>
          </a:p>
          <a:p>
            <a:pPr marL="342900" indent="-342900">
              <a:lnSpc>
                <a:spcPct val="120000"/>
              </a:lnSpc>
              <a:buFont typeface="Wingdings" panose="05000000000000000000" charset="0"/>
              <a:buChar char="Ø"/>
            </a:pPr>
            <a:endParaRPr lang="en-US" altLang="zh-CN" b="1">
              <a:solidFill>
                <a:schemeClr val="accent1"/>
              </a:solidFill>
            </a:endParaRPr>
          </a:p>
          <a:p>
            <a:pPr marL="342900" indent="-342900">
              <a:lnSpc>
                <a:spcPct val="120000"/>
              </a:lnSpc>
              <a:buFont typeface="Wingdings" panose="05000000000000000000" charset="0"/>
              <a:buChar char="Ø"/>
            </a:pPr>
            <a:r>
              <a:rPr lang="en-US" altLang="zh-CN" b="1">
                <a:solidFill>
                  <a:schemeClr val="accent1"/>
                </a:solidFill>
              </a:rPr>
              <a:t>With a little help of social engineering (such as sending a link via email or chat), an attacker may trick the users of a web application into executing actions of the attacker’s choosing.</a:t>
            </a:r>
            <a:endParaRPr lang="en-US" altLang="zh-CN" b="1">
              <a:solidFill>
                <a:schemeClr val="accent1"/>
              </a:solidFill>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 name="Picture 6" descr="1_FAzJbMwgCV0cyZKn382lcw"/>
          <p:cNvPicPr>
            <a:picLocks noChangeAspect="1"/>
          </p:cNvPicPr>
          <p:nvPr/>
        </p:nvPicPr>
        <p:blipFill>
          <a:blip r:embed="rId1"/>
          <a:srcRect l="2146" t="18031" r="1578" b="3756"/>
          <a:stretch>
            <a:fillRect/>
          </a:stretch>
        </p:blipFill>
        <p:spPr>
          <a:xfrm>
            <a:off x="6468745" y="1113790"/>
            <a:ext cx="5556250" cy="5246370"/>
          </a:xfrm>
          <a:prstGeom prst="rect">
            <a:avLst/>
          </a:prstGeom>
        </p:spPr>
      </p:pic>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90830"/>
            <a:ext cx="10794365" cy="583565"/>
          </a:xfrm>
          <a:prstGeom prst="rect">
            <a:avLst/>
          </a:prstGeom>
          <a:noFill/>
          <a:effectLst/>
        </p:spPr>
        <p:txBody>
          <a:bodyPr wrap="square" rtlCol="0">
            <a:spAutoFit/>
          </a:bodyPr>
          <a:lstStyle/>
          <a:p>
            <a:r>
              <a:rPr lang="en-US" altLang="zh-CN" sz="3200" dirty="0">
                <a:solidFill>
                  <a:schemeClr val="accent1"/>
                </a:solidFill>
                <a:latin typeface="+mj-lt"/>
                <a:ea typeface="OPPOSans B" panose="00020600040101010101" pitchFamily="18" charset="-122"/>
                <a:cs typeface="OPPOSans B" panose="00020600040101010101" pitchFamily="18" charset="-122"/>
              </a:rPr>
              <a:t>What is the impact of a CSRF attack?</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1036955"/>
            <a:ext cx="5846445" cy="5323205"/>
          </a:xfrm>
          <a:prstGeom prst="rect">
            <a:avLst/>
          </a:prstGeom>
          <a:noFill/>
        </p:spPr>
        <p:txBody>
          <a:bodyPr wrap="square" rtlCol="0">
            <a:noAutofit/>
          </a:bodyPr>
          <a:p>
            <a:pPr marL="342900" indent="-342900">
              <a:lnSpc>
                <a:spcPct val="110000"/>
              </a:lnSpc>
              <a:buFont typeface="Wingdings" panose="05000000000000000000" charset="0"/>
              <a:buChar char="Ø"/>
            </a:pPr>
            <a:r>
              <a:rPr lang="en-US" altLang="zh-CN" b="1">
                <a:solidFill>
                  <a:schemeClr val="accent1"/>
                </a:solidFill>
              </a:rPr>
              <a:t>In a successful CSRF attack, the attacker causes the victim user to carry out an action unintentionally. </a:t>
            </a:r>
            <a:endParaRPr lang="en-US" altLang="zh-CN" b="1">
              <a:solidFill>
                <a:schemeClr val="accent1"/>
              </a:solidFill>
            </a:endParaRPr>
          </a:p>
          <a:p>
            <a:pPr marL="342900" indent="-342900">
              <a:lnSpc>
                <a:spcPct val="110000"/>
              </a:lnSpc>
              <a:buFont typeface="Wingdings" panose="05000000000000000000" charset="0"/>
              <a:buChar char="Ø"/>
            </a:pPr>
            <a:endParaRPr lang="en-US" altLang="zh-CN" b="1">
              <a:solidFill>
                <a:schemeClr val="accent1"/>
              </a:solidFill>
            </a:endParaRPr>
          </a:p>
          <a:p>
            <a:pPr marL="342900" indent="-342900">
              <a:lnSpc>
                <a:spcPct val="110000"/>
              </a:lnSpc>
              <a:buFont typeface="Wingdings" panose="05000000000000000000" charset="0"/>
              <a:buChar char="Ø"/>
            </a:pPr>
            <a:r>
              <a:rPr lang="en-US" altLang="zh-CN" b="1">
                <a:solidFill>
                  <a:schemeClr val="accent1"/>
                </a:solidFill>
              </a:rPr>
              <a:t>For example, this might be to change the email address on their account, to change their password, or to make a funds transfer.</a:t>
            </a:r>
            <a:endParaRPr lang="en-US" altLang="zh-CN" b="1">
              <a:solidFill>
                <a:schemeClr val="accent1"/>
              </a:solidFill>
            </a:endParaRPr>
          </a:p>
          <a:p>
            <a:pPr indent="0">
              <a:lnSpc>
                <a:spcPct val="110000"/>
              </a:lnSpc>
              <a:buFont typeface="Wingdings" panose="05000000000000000000" charset="0"/>
              <a:buNone/>
            </a:pPr>
            <a:r>
              <a:rPr lang="en-US" altLang="zh-CN" b="1">
                <a:solidFill>
                  <a:schemeClr val="accent1"/>
                </a:solidFill>
              </a:rPr>
              <a:t> </a:t>
            </a:r>
            <a:endParaRPr lang="en-US" altLang="zh-CN" b="1">
              <a:solidFill>
                <a:schemeClr val="accent1"/>
              </a:solidFill>
            </a:endParaRPr>
          </a:p>
          <a:p>
            <a:pPr marL="342900" indent="-342900">
              <a:lnSpc>
                <a:spcPct val="110000"/>
              </a:lnSpc>
              <a:buFont typeface="Wingdings" panose="05000000000000000000" charset="0"/>
              <a:buChar char="Ø"/>
            </a:pPr>
            <a:r>
              <a:rPr lang="en-US" altLang="zh-CN" b="1">
                <a:solidFill>
                  <a:schemeClr val="accent1"/>
                </a:solidFill>
              </a:rPr>
              <a:t>Depending on the nature of the action, the attacker might be able to gain full control over the user's account. </a:t>
            </a:r>
            <a:endParaRPr lang="en-US" altLang="zh-CN" b="1">
              <a:solidFill>
                <a:schemeClr val="accent1"/>
              </a:solidFill>
            </a:endParaRPr>
          </a:p>
          <a:p>
            <a:pPr marL="342900" indent="-342900">
              <a:lnSpc>
                <a:spcPct val="110000"/>
              </a:lnSpc>
              <a:buFont typeface="Wingdings" panose="05000000000000000000" charset="0"/>
              <a:buChar char="Ø"/>
            </a:pPr>
            <a:endParaRPr lang="en-US" altLang="zh-CN" b="1">
              <a:solidFill>
                <a:schemeClr val="accent1"/>
              </a:solidFill>
            </a:endParaRPr>
          </a:p>
          <a:p>
            <a:pPr marL="342900" indent="-342900">
              <a:lnSpc>
                <a:spcPct val="110000"/>
              </a:lnSpc>
              <a:buFont typeface="Wingdings" panose="05000000000000000000" charset="0"/>
              <a:buChar char="Ø"/>
            </a:pPr>
            <a:r>
              <a:rPr lang="en-US" altLang="zh-CN" b="1">
                <a:solidFill>
                  <a:schemeClr val="accent1"/>
                </a:solidFill>
              </a:rPr>
              <a:t>If the compromised user has a privileged role within the application, then the attacker might be able to take full control of all the application's data and functionality.</a:t>
            </a:r>
            <a:endParaRPr lang="en-US" altLang="zh-CN" b="1">
              <a:solidFill>
                <a:schemeClr val="accent1"/>
              </a:solidFill>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pic>
        <p:nvPicPr>
          <p:cNvPr id="2" name="Picture 1" descr="OIP (7)"/>
          <p:cNvPicPr>
            <a:picLocks noChangeAspect="1"/>
          </p:cNvPicPr>
          <p:nvPr/>
        </p:nvPicPr>
        <p:blipFill>
          <a:blip r:embed="rId1"/>
          <a:srcRect l="11790" r="12249"/>
          <a:stretch>
            <a:fillRect/>
          </a:stretch>
        </p:blipFill>
        <p:spPr>
          <a:xfrm>
            <a:off x="6685280" y="1286510"/>
            <a:ext cx="5011420" cy="38271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How does CSRF work?</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9945" y="951865"/>
            <a:ext cx="10633710" cy="3182620"/>
          </a:xfrm>
          <a:prstGeom prst="rect">
            <a:avLst/>
          </a:prstGeom>
          <a:noFill/>
        </p:spPr>
        <p:txBody>
          <a:bodyPr wrap="square" rtlCol="0">
            <a:noAutofit/>
          </a:bodyPr>
          <a:p>
            <a:pPr indent="0">
              <a:lnSpc>
                <a:spcPct val="120000"/>
              </a:lnSpc>
              <a:buFont typeface="Wingdings" panose="05000000000000000000" charset="0"/>
              <a:buNone/>
            </a:pPr>
            <a:r>
              <a:rPr lang="en-US" altLang="zh-CN" sz="2200">
                <a:solidFill>
                  <a:schemeClr val="accent1"/>
                </a:solidFill>
                <a:latin typeface="+mj-lt"/>
                <a:cs typeface="+mj-lt"/>
              </a:rPr>
              <a:t>For a CSRF attack to be possible, three key conditions must be in place:</a:t>
            </a:r>
            <a:endParaRPr lang="en-US" altLang="zh-CN" sz="2200">
              <a:solidFill>
                <a:schemeClr val="accent1"/>
              </a:solidFill>
              <a:latin typeface="+mj-lt"/>
              <a:cs typeface="+mj-lt"/>
            </a:endParaRPr>
          </a:p>
          <a:p>
            <a:pPr marL="342900" indent="-342900">
              <a:lnSpc>
                <a:spcPct val="110000"/>
              </a:lnSpc>
              <a:buFont typeface="Wingdings" panose="05000000000000000000" charset="0"/>
              <a:buChar char="Ø"/>
            </a:pPr>
            <a:endParaRPr lang="en-US" altLang="zh-CN" sz="2200" b="1">
              <a:solidFill>
                <a:schemeClr val="accent1"/>
              </a:solidFill>
            </a:endParaRPr>
          </a:p>
          <a:p>
            <a:pPr indent="0">
              <a:lnSpc>
                <a:spcPct val="130000"/>
              </a:lnSpc>
              <a:buFont typeface="Wingdings" panose="05000000000000000000" charset="0"/>
              <a:buNone/>
            </a:pPr>
            <a:r>
              <a:rPr lang="en-US" altLang="zh-CN" sz="2000">
                <a:solidFill>
                  <a:schemeClr val="accent1"/>
                </a:solidFill>
                <a:latin typeface="+mj-lt"/>
                <a:cs typeface="+mj-lt"/>
              </a:rPr>
              <a:t>1.  A relevant action.</a:t>
            </a:r>
            <a:r>
              <a:rPr lang="en-US" altLang="zh-CN" sz="2200">
                <a:solidFill>
                  <a:schemeClr val="accent1"/>
                </a:solidFill>
                <a:latin typeface="+mj-lt"/>
                <a:cs typeface="+mj-lt"/>
              </a:rPr>
              <a:t> </a:t>
            </a:r>
            <a:endParaRPr lang="en-US" altLang="zh-CN" sz="2200">
              <a:solidFill>
                <a:schemeClr val="accent1"/>
              </a:solidFill>
              <a:latin typeface="+mj-lt"/>
              <a:cs typeface="+mj-lt"/>
            </a:endParaRPr>
          </a:p>
          <a:p>
            <a:pPr marL="914400" lvl="1" indent="-457200">
              <a:lnSpc>
                <a:spcPct val="130000"/>
              </a:lnSpc>
              <a:buFont typeface="Wingdings" panose="05000000000000000000" charset="0"/>
              <a:buChar char="v"/>
            </a:pPr>
            <a:r>
              <a:rPr lang="en-US" altLang="zh-CN" b="1">
                <a:solidFill>
                  <a:schemeClr val="accent1"/>
                </a:solidFill>
              </a:rPr>
              <a:t>For a CSRF attack to be meaningful, the attacker needs a valuable action they want to trigger. This action might change something on the server, like updating account details, transferring money, or adjusting settings. The attacker wants to force the authenticated user to execute this action without realizing it.</a:t>
            </a:r>
            <a:endParaRPr lang="en-US" altLang="zh-CN" b="1">
              <a:solidFill>
                <a:schemeClr val="accent1"/>
              </a:solidFill>
            </a:endParaRPr>
          </a:p>
        </p:txBody>
      </p:sp>
      <p:pic>
        <p:nvPicPr>
          <p:cNvPr id="2" name="Picture 1" descr="dbcufyw0gocigyrtzxb3"/>
          <p:cNvPicPr>
            <a:picLocks noChangeAspect="1"/>
          </p:cNvPicPr>
          <p:nvPr/>
        </p:nvPicPr>
        <p:blipFill>
          <a:blip r:embed="rId1"/>
          <a:stretch>
            <a:fillRect/>
          </a:stretch>
        </p:blipFill>
        <p:spPr>
          <a:xfrm>
            <a:off x="2247265" y="3876675"/>
            <a:ext cx="7620000" cy="2847975"/>
          </a:xfrm>
          <a:prstGeom prst="rect">
            <a:avLst/>
          </a:prstGeom>
        </p:spPr>
      </p:pic>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How does CSRF work?</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951865"/>
            <a:ext cx="10633710" cy="5408295"/>
          </a:xfrm>
          <a:prstGeom prst="rect">
            <a:avLst/>
          </a:prstGeom>
          <a:noFill/>
        </p:spPr>
        <p:txBody>
          <a:bodyPr wrap="square" rtlCol="0">
            <a:noAutofit/>
          </a:bodyPr>
          <a:p>
            <a:pPr indent="0">
              <a:lnSpc>
                <a:spcPct val="110000"/>
              </a:lnSpc>
              <a:buFont typeface="Wingdings" panose="05000000000000000000" charset="0"/>
              <a:buNone/>
            </a:pPr>
            <a:r>
              <a:rPr lang="en-US" altLang="zh-CN" sz="2000">
                <a:solidFill>
                  <a:schemeClr val="accent1"/>
                </a:solidFill>
                <a:latin typeface="+mj-lt"/>
                <a:cs typeface="+mj-lt"/>
              </a:rPr>
              <a:t>2.  Cookie-Based Session Handling</a:t>
            </a:r>
            <a:endParaRPr lang="en-US" altLang="zh-CN" sz="2000">
              <a:solidFill>
                <a:schemeClr val="accent1"/>
              </a:solidFill>
              <a:latin typeface="+mj-lt"/>
              <a:cs typeface="+mj-lt"/>
            </a:endParaRPr>
          </a:p>
          <a:p>
            <a:pPr indent="0">
              <a:lnSpc>
                <a:spcPct val="110000"/>
              </a:lnSpc>
              <a:buFont typeface="Wingdings" panose="05000000000000000000" charset="0"/>
              <a:buNone/>
            </a:pPr>
            <a:endParaRPr lang="en-US" altLang="zh-CN" sz="2000">
              <a:solidFill>
                <a:schemeClr val="accent1"/>
              </a:solidFill>
              <a:latin typeface="+mj-lt"/>
              <a:cs typeface="+mj-lt"/>
            </a:endParaRPr>
          </a:p>
          <a:p>
            <a:pPr marL="742950" lvl="2" indent="-285750">
              <a:lnSpc>
                <a:spcPct val="110000"/>
              </a:lnSpc>
              <a:buFont typeface="Wingdings" panose="05000000000000000000" charset="0"/>
              <a:buChar char="v"/>
            </a:pPr>
            <a:r>
              <a:rPr lang="en-US" altLang="zh-CN" b="1">
                <a:solidFill>
                  <a:schemeClr val="accent1"/>
                </a:solidFill>
                <a:cs typeface="+mn-lt"/>
                <a:sym typeface="+mn-ea"/>
              </a:rPr>
              <a:t>CSRF exploits session cookies, which browsers automatically send with each request to keep users authenticated. Attackers trick the browser into sending a malicious request using these cookies, and without a secondary check (like a unique token), the site trusts the request as legitimate.</a:t>
            </a:r>
            <a:endParaRPr lang="en-US" altLang="zh-CN" b="1">
              <a:solidFill>
                <a:schemeClr val="accent1"/>
              </a:solidFill>
              <a:cs typeface="+mn-lt"/>
            </a:endParaRPr>
          </a:p>
          <a:p>
            <a:pPr indent="0">
              <a:lnSpc>
                <a:spcPct val="110000"/>
              </a:lnSpc>
              <a:buFont typeface="Wingdings" panose="05000000000000000000" charset="0"/>
              <a:buNone/>
            </a:pPr>
            <a:endParaRPr lang="en-US" altLang="zh-CN" sz="2000" b="1">
              <a:solidFill>
                <a:schemeClr val="accent1"/>
              </a:solidFill>
              <a:latin typeface="+mj-lt"/>
              <a:cs typeface="+mj-lt"/>
            </a:endParaRPr>
          </a:p>
          <a:p>
            <a:pPr indent="0">
              <a:lnSpc>
                <a:spcPct val="110000"/>
              </a:lnSpc>
              <a:buFont typeface="Wingdings" panose="05000000000000000000" charset="0"/>
              <a:buNone/>
            </a:pPr>
            <a:r>
              <a:rPr lang="en-US" altLang="zh-CN">
                <a:solidFill>
                  <a:schemeClr val="accent1"/>
                </a:solidFill>
                <a:latin typeface="+mj-lt"/>
                <a:cs typeface="+mj-lt"/>
                <a:sym typeface="+mn-ea"/>
              </a:rPr>
              <a:t>3.</a:t>
            </a:r>
            <a:r>
              <a:rPr lang="en-US" altLang="zh-CN">
                <a:solidFill>
                  <a:schemeClr val="accent1"/>
                </a:solidFill>
                <a:latin typeface="+mj-lt"/>
                <a:cs typeface="+mj-lt"/>
                <a:sym typeface="+mn-ea"/>
              </a:rPr>
              <a:t>  No Unpredictable Request Parameters</a:t>
            </a:r>
            <a:endParaRPr lang="en-US" altLang="zh-CN">
              <a:solidFill>
                <a:schemeClr val="accent1"/>
              </a:solidFill>
              <a:latin typeface="+mj-lt"/>
              <a:cs typeface="+mj-lt"/>
              <a:sym typeface="+mn-ea"/>
            </a:endParaRPr>
          </a:p>
          <a:p>
            <a:pPr indent="0">
              <a:lnSpc>
                <a:spcPct val="110000"/>
              </a:lnSpc>
              <a:buFont typeface="Wingdings" panose="05000000000000000000" charset="0"/>
              <a:buNone/>
            </a:pPr>
            <a:endParaRPr lang="en-US" altLang="zh-CN">
              <a:solidFill>
                <a:schemeClr val="accent1"/>
              </a:solidFill>
              <a:latin typeface="+mj-lt"/>
              <a:cs typeface="+mj-lt"/>
              <a:sym typeface="+mn-ea"/>
            </a:endParaRPr>
          </a:p>
          <a:p>
            <a:pPr marL="742950" lvl="1" indent="-285750">
              <a:lnSpc>
                <a:spcPct val="110000"/>
              </a:lnSpc>
              <a:buFont typeface="Wingdings" panose="05000000000000000000" charset="0"/>
              <a:buChar char="v"/>
            </a:pPr>
            <a:r>
              <a:rPr lang="en-US" altLang="zh-CN" b="1">
                <a:solidFill>
                  <a:schemeClr val="accent1"/>
                </a:solidFill>
                <a:cs typeface="+mn-lt"/>
              </a:rPr>
              <a:t>For CSRF to succeed, the attacker must craft a request with predictable parameters, such as knowing the structure of a password-change request. An unpredictable parameter, like a random token, would block the attacker from forging a valid request.</a:t>
            </a:r>
            <a:endParaRPr lang="en-US" altLang="zh-CN" b="1">
              <a:solidFill>
                <a:schemeClr val="accent1"/>
              </a:solidFill>
              <a:cs typeface="+mn-lt"/>
            </a:endParaRPr>
          </a:p>
          <a:p>
            <a:pPr lvl="1" indent="0">
              <a:lnSpc>
                <a:spcPct val="130000"/>
              </a:lnSpc>
              <a:buFont typeface="Wingdings" panose="05000000000000000000" charset="0"/>
              <a:buNone/>
            </a:pPr>
            <a:endParaRPr lang="en-US" altLang="zh-CN" b="1">
              <a:solidFill>
                <a:schemeClr val="accent1"/>
              </a:solidFill>
              <a:cs typeface="+mn-lt"/>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Picture 1" descr="CSRF-Attack"/>
          <p:cNvPicPr>
            <a:picLocks noChangeAspect="1"/>
          </p:cNvPicPr>
          <p:nvPr/>
        </p:nvPicPr>
        <p:blipFill>
          <a:blip r:embed="rId1"/>
          <a:srcRect r="151" b="10657"/>
          <a:stretch>
            <a:fillRect/>
          </a:stretch>
        </p:blipFill>
        <p:spPr>
          <a:xfrm>
            <a:off x="0" y="175260"/>
            <a:ext cx="12149455" cy="6127115"/>
          </a:xfrm>
          <a:prstGeom prst="rect">
            <a:avLst/>
          </a:prstGeom>
        </p:spPr>
      </p:pic>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0400" y="213360"/>
            <a:ext cx="10794365" cy="608965"/>
          </a:xfrm>
          <a:prstGeom prst="rect">
            <a:avLst/>
          </a:prstGeom>
          <a:noFill/>
          <a:effectLst/>
        </p:spPr>
        <p:txBody>
          <a:bodyPr wrap="square" rtlCol="0">
            <a:noAutofit/>
          </a:bodyPr>
          <a:lstStyle/>
          <a:p>
            <a:r>
              <a:rPr lang="en-US" altLang="zh-CN" sz="3200" b="1" dirty="0">
                <a:solidFill>
                  <a:schemeClr val="accent1"/>
                </a:solidFill>
                <a:latin typeface="+mj-lt"/>
                <a:ea typeface="OPPOSans B" panose="00020600040101010101" pitchFamily="18" charset="-122"/>
                <a:cs typeface="OPPOSans B" panose="00020600040101010101" pitchFamily="18" charset="-122"/>
              </a:rPr>
              <a:t>Some famous Examples of CSRF attacks</a:t>
            </a:r>
            <a:endParaRPr lang="en-US" altLang="zh-CN" sz="3200" dirty="0">
              <a:solidFill>
                <a:schemeClr val="accent1"/>
              </a:solidFill>
              <a:latin typeface="+mj-lt"/>
              <a:ea typeface="OPPOSans B" panose="00020600040101010101" pitchFamily="18" charset="-122"/>
              <a:cs typeface="OPPOSans B" panose="00020600040101010101" pitchFamily="18" charset="-122"/>
            </a:endParaRPr>
          </a:p>
        </p:txBody>
      </p:sp>
      <p:sp>
        <p:nvSpPr>
          <p:cNvPr id="17" name="文本框 16"/>
          <p:cNvSpPr txBox="1"/>
          <p:nvPr/>
        </p:nvSpPr>
        <p:spPr>
          <a:xfrm flipH="1">
            <a:off x="821910" y="1114727"/>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8" name="文本框 17"/>
          <p:cNvSpPr txBox="1"/>
          <p:nvPr/>
        </p:nvSpPr>
        <p:spPr>
          <a:xfrm flipH="1">
            <a:off x="8396560" y="2523738"/>
            <a:ext cx="535194" cy="769441"/>
          </a:xfrm>
          <a:prstGeom prst="rect">
            <a:avLst/>
          </a:prstGeom>
          <a:noFill/>
        </p:spPr>
        <p:txBody>
          <a:bodyPr wrap="square" rtlCol="0">
            <a:spAutoFit/>
          </a:bodyPr>
          <a:lstStyle/>
          <a:p>
            <a:r>
              <a:rPr lang="zh-CN" altLang="en-US" sz="4400" dirty="0">
                <a:solidFill>
                  <a:schemeClr val="bg1"/>
                </a:solidFill>
                <a:latin typeface="+mj-lt"/>
              </a:rPr>
              <a:t>”</a:t>
            </a:r>
            <a:endParaRPr lang="zh-CN" altLang="en-US" sz="4400" dirty="0">
              <a:solidFill>
                <a:schemeClr val="bg1"/>
              </a:solidFill>
              <a:latin typeface="+mj-lt"/>
            </a:endParaRPr>
          </a:p>
        </p:txBody>
      </p:sp>
      <p:sp>
        <p:nvSpPr>
          <p:cNvPr id="11" name="灯片编号占位符 10"/>
          <p:cNvSpPr>
            <a:spLocks noGrp="1"/>
          </p:cNvSpPr>
          <p:nvPr>
            <p:ph type="sldNum" sz="quarter" idx="12"/>
          </p:nvPr>
        </p:nvSpPr>
        <p:spPr/>
        <p:txBody>
          <a:bodyPr/>
          <a:lstStyle/>
          <a:p>
            <a:fld id="{9B618960-8005-486C-9A75-10CB2AAC16F9}" type="slidenum">
              <a:rPr lang="en-US" smtClean="0"/>
            </a:fld>
            <a:endParaRPr lang="en-US"/>
          </a:p>
        </p:txBody>
      </p:sp>
      <p:sp>
        <p:nvSpPr>
          <p:cNvPr id="16" name="矩形: 单圆角 15"/>
          <p:cNvSpPr/>
          <p:nvPr/>
        </p:nvSpPr>
        <p:spPr>
          <a:xfrm flipH="1">
            <a:off x="11420474" y="6781800"/>
            <a:ext cx="771525" cy="76200"/>
          </a:xfrm>
          <a:prstGeom prst="round1Rect">
            <a:avLst>
              <a:gd name="adj" fmla="val 50000"/>
            </a:avLst>
          </a:prstGeom>
          <a:gradFill flip="none" rotWithShape="1">
            <a:gsLst>
              <a:gs pos="0">
                <a:schemeClr val="accent1">
                  <a:lumMod val="60000"/>
                  <a:lumOff val="40000"/>
                </a:schemeClr>
              </a:gs>
              <a:gs pos="100000">
                <a:schemeClr val="accent1">
                  <a:lumMod val="20000"/>
                  <a:lumOff val="80000"/>
                </a:schemeClr>
              </a:gs>
            </a:gsLst>
            <a:lin ang="0" scaled="1"/>
            <a:tileRect/>
          </a:gradFill>
          <a:ln>
            <a:noFill/>
          </a:ln>
          <a:effectLst>
            <a:outerShdw blurRad="228600" dist="139700" dir="5400000" algn="tl" rotWithShape="0">
              <a:schemeClr val="accent1">
                <a:lumMod val="60000"/>
                <a:lumOff val="4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18"/>
          <p:cNvSpPr txBox="1"/>
          <p:nvPr/>
        </p:nvSpPr>
        <p:spPr>
          <a:xfrm>
            <a:off x="821690" y="951865"/>
            <a:ext cx="10633710" cy="5408295"/>
          </a:xfrm>
          <a:prstGeom prst="rect">
            <a:avLst/>
          </a:prstGeom>
          <a:noFill/>
        </p:spPr>
        <p:txBody>
          <a:bodyPr wrap="square" rtlCol="0">
            <a:noAutofit/>
          </a:bodyPr>
          <a:p>
            <a:pPr indent="0">
              <a:lnSpc>
                <a:spcPct val="120000"/>
              </a:lnSpc>
              <a:buFont typeface="Wingdings" panose="05000000000000000000" charset="0"/>
              <a:buNone/>
            </a:pPr>
            <a:r>
              <a:rPr lang="en-US" altLang="zh-CN" sz="1700">
                <a:solidFill>
                  <a:schemeClr val="accent1"/>
                </a:solidFill>
                <a:latin typeface="+mj-ea"/>
                <a:cs typeface="+mj-ea"/>
              </a:rPr>
              <a:t>Netflix (2006)</a:t>
            </a:r>
            <a:endParaRPr lang="en-US" altLang="zh-CN" sz="1700">
              <a:solidFill>
                <a:schemeClr val="accent1"/>
              </a:solidFill>
              <a:latin typeface="+mj-ea"/>
              <a:cs typeface="+mj-ea"/>
            </a:endParaRPr>
          </a:p>
          <a:p>
            <a:pPr marL="285750" indent="-285750">
              <a:lnSpc>
                <a:spcPct val="120000"/>
              </a:lnSpc>
              <a:buFont typeface="Wingdings" panose="05000000000000000000" charset="0"/>
              <a:buChar char="Ø"/>
            </a:pPr>
            <a:r>
              <a:rPr lang="en-US" altLang="zh-CN" sz="1700" b="1">
                <a:solidFill>
                  <a:schemeClr val="accent1"/>
                </a:solidFill>
                <a:cs typeface="+mn-lt"/>
              </a:rPr>
              <a:t>A CSRF vulnerability let attackers change users' account details like billing address and email via malicious links. Netflix patched it, highlighting the need for CSRF protection on sensitive actions.</a:t>
            </a:r>
            <a:endParaRPr lang="en-US" altLang="zh-CN" sz="1700" b="1">
              <a:solidFill>
                <a:schemeClr val="accent1"/>
              </a:solidFill>
              <a:cs typeface="+mn-lt"/>
            </a:endParaRPr>
          </a:p>
          <a:p>
            <a:pPr indent="0">
              <a:lnSpc>
                <a:spcPct val="120000"/>
              </a:lnSpc>
              <a:buFont typeface="Wingdings" panose="05000000000000000000" charset="0"/>
              <a:buNone/>
            </a:pPr>
            <a:endParaRPr lang="en-US" altLang="zh-CN" sz="1700">
              <a:solidFill>
                <a:schemeClr val="accent1"/>
              </a:solidFill>
              <a:latin typeface="+mj-ea"/>
              <a:cs typeface="+mj-ea"/>
            </a:endParaRPr>
          </a:p>
          <a:p>
            <a:pPr indent="0">
              <a:lnSpc>
                <a:spcPct val="120000"/>
              </a:lnSpc>
              <a:buFont typeface="Wingdings" panose="05000000000000000000" charset="0"/>
              <a:buNone/>
            </a:pPr>
            <a:r>
              <a:rPr lang="en-US" altLang="zh-CN" sz="1700">
                <a:solidFill>
                  <a:schemeClr val="accent1"/>
                </a:solidFill>
                <a:latin typeface="+mj-ea"/>
                <a:cs typeface="+mj-ea"/>
              </a:rPr>
              <a:t>YouTube (2008)</a:t>
            </a:r>
            <a:endParaRPr lang="en-US" altLang="zh-CN" sz="1700">
              <a:solidFill>
                <a:schemeClr val="accent1"/>
              </a:solidFill>
              <a:latin typeface="+mj-ea"/>
              <a:cs typeface="+mj-ea"/>
            </a:endParaRPr>
          </a:p>
          <a:p>
            <a:pPr marL="285750" indent="-285750">
              <a:lnSpc>
                <a:spcPct val="120000"/>
              </a:lnSpc>
              <a:buFont typeface="Wingdings" panose="05000000000000000000" charset="0"/>
              <a:buChar char="Ø"/>
            </a:pPr>
            <a:r>
              <a:rPr lang="en-US" altLang="zh-CN" sz="1700" b="1">
                <a:solidFill>
                  <a:schemeClr val="accent1"/>
                </a:solidFill>
                <a:cs typeface="+mn-lt"/>
              </a:rPr>
              <a:t>Security researcher Mike Perry exploited CSRF to add videos to users' "favorites" by embedding malicious iframes. This showed CSRF’s potential for manipulating user preferences on major platforms.</a:t>
            </a:r>
            <a:endParaRPr lang="en-US" altLang="zh-CN" sz="1700" b="1">
              <a:solidFill>
                <a:schemeClr val="accent1"/>
              </a:solidFill>
              <a:cs typeface="+mn-lt"/>
            </a:endParaRPr>
          </a:p>
          <a:p>
            <a:pPr indent="0">
              <a:lnSpc>
                <a:spcPct val="120000"/>
              </a:lnSpc>
              <a:buFont typeface="Wingdings" panose="05000000000000000000" charset="0"/>
              <a:buNone/>
            </a:pPr>
            <a:endParaRPr lang="en-US" altLang="zh-CN" sz="1700">
              <a:solidFill>
                <a:schemeClr val="accent1"/>
              </a:solidFill>
              <a:latin typeface="+mj-ea"/>
              <a:cs typeface="+mj-ea"/>
            </a:endParaRPr>
          </a:p>
          <a:p>
            <a:pPr indent="0">
              <a:lnSpc>
                <a:spcPct val="120000"/>
              </a:lnSpc>
              <a:buFont typeface="Wingdings" panose="05000000000000000000" charset="0"/>
              <a:buNone/>
            </a:pPr>
            <a:r>
              <a:rPr lang="en-US" altLang="zh-CN" sz="1700">
                <a:solidFill>
                  <a:schemeClr val="accent1"/>
                </a:solidFill>
                <a:latin typeface="+mj-ea"/>
                <a:cs typeface="+mj-ea"/>
              </a:rPr>
              <a:t>GitHub OAuth Issue (2012)</a:t>
            </a:r>
            <a:endParaRPr lang="en-US" altLang="zh-CN" sz="1700">
              <a:solidFill>
                <a:schemeClr val="accent1"/>
              </a:solidFill>
              <a:latin typeface="+mj-ea"/>
              <a:cs typeface="+mj-ea"/>
            </a:endParaRPr>
          </a:p>
          <a:p>
            <a:pPr marL="285750" indent="-285750">
              <a:lnSpc>
                <a:spcPct val="120000"/>
              </a:lnSpc>
              <a:buFont typeface="Wingdings" panose="05000000000000000000" charset="0"/>
              <a:buChar char="Ø"/>
            </a:pPr>
            <a:r>
              <a:rPr lang="en-US" altLang="zh-CN" sz="1700" b="1">
                <a:solidFill>
                  <a:schemeClr val="accent1"/>
                </a:solidFill>
                <a:cs typeface="+mn-lt"/>
              </a:rPr>
              <a:t>A CSRF vulnerability in GitHub's OAuth flow allowed attackers to authorize applications on behalf of users without consent. GitHub fixed it by improving CSRF protections.</a:t>
            </a:r>
            <a:endParaRPr lang="en-US" altLang="zh-CN" sz="1700" b="1">
              <a:solidFill>
                <a:schemeClr val="accent1"/>
              </a:solidFill>
              <a:cs typeface="+mn-lt"/>
            </a:endParaRPr>
          </a:p>
          <a:p>
            <a:pPr indent="0">
              <a:lnSpc>
                <a:spcPct val="120000"/>
              </a:lnSpc>
              <a:buFont typeface="Wingdings" panose="05000000000000000000" charset="0"/>
              <a:buNone/>
            </a:pPr>
            <a:endParaRPr lang="en-US" altLang="zh-CN" sz="1700">
              <a:solidFill>
                <a:schemeClr val="accent1"/>
              </a:solidFill>
              <a:latin typeface="+mj-ea"/>
              <a:cs typeface="+mj-ea"/>
            </a:endParaRPr>
          </a:p>
          <a:p>
            <a:pPr indent="0">
              <a:lnSpc>
                <a:spcPct val="120000"/>
              </a:lnSpc>
              <a:buFont typeface="Wingdings" panose="05000000000000000000" charset="0"/>
              <a:buNone/>
            </a:pPr>
            <a:r>
              <a:rPr lang="en-US" altLang="zh-CN" sz="1700">
                <a:solidFill>
                  <a:schemeClr val="accent1"/>
                </a:solidFill>
                <a:latin typeface="+mj-ea"/>
                <a:cs typeface="+mj-ea"/>
              </a:rPr>
              <a:t>ING Bank (2013)</a:t>
            </a:r>
            <a:endParaRPr lang="en-US" altLang="zh-CN" sz="1700">
              <a:solidFill>
                <a:schemeClr val="accent1"/>
              </a:solidFill>
              <a:latin typeface="+mj-ea"/>
              <a:cs typeface="+mj-ea"/>
            </a:endParaRPr>
          </a:p>
          <a:p>
            <a:pPr marL="285750" indent="-285750">
              <a:lnSpc>
                <a:spcPct val="120000"/>
              </a:lnSpc>
              <a:buFont typeface="Wingdings" panose="05000000000000000000" charset="0"/>
              <a:buChar char="Ø"/>
            </a:pPr>
            <a:r>
              <a:rPr lang="en-US" altLang="zh-CN" sz="1700" b="1">
                <a:solidFill>
                  <a:schemeClr val="accent1"/>
                </a:solidFill>
                <a:cs typeface="+mn-lt"/>
              </a:rPr>
              <a:t>A CSRF flaw enabled attackers to initiate unauthorized money transfers by tricking users into visiting malicious sites. This case emphasized the financial risks of CSRF in online banking</a:t>
            </a:r>
            <a:r>
              <a:rPr lang="en-US" altLang="zh-CN" sz="1700">
                <a:solidFill>
                  <a:schemeClr val="accent1"/>
                </a:solidFill>
                <a:latin typeface="+mj-ea"/>
                <a:cs typeface="+mj-ea"/>
              </a:rPr>
              <a:t>.</a:t>
            </a:r>
            <a:endParaRPr lang="en-US" altLang="zh-CN" sz="1700">
              <a:solidFill>
                <a:schemeClr val="accent1"/>
              </a:solidFill>
              <a:latin typeface="+mj-ea"/>
              <a:cs typeface="+mj-ea"/>
            </a:endParaRPr>
          </a:p>
        </p:txBody>
      </p:sp>
      <p:sp>
        <p:nvSpPr>
          <p:cNvPr id="10" name="Text Box 9"/>
          <p:cNvSpPr txBox="1"/>
          <p:nvPr/>
        </p:nvSpPr>
        <p:spPr>
          <a:xfrm>
            <a:off x="821690" y="6360160"/>
            <a:ext cx="4479925" cy="321945"/>
          </a:xfrm>
          <a:prstGeom prst="rect">
            <a:avLst/>
          </a:prstGeom>
          <a:noFill/>
        </p:spPr>
        <p:txBody>
          <a:bodyPr wrap="square" rtlCol="0">
            <a:spAutoFit/>
          </a:bodyPr>
          <a:p>
            <a:r>
              <a:rPr lang="en-US" sz="1500" b="1">
                <a:solidFill>
                  <a:srgbClr val="5956F7"/>
                </a:solidFill>
              </a:rPr>
              <a:t>Group ID - ICS019</a:t>
            </a:r>
            <a:endParaRPr lang="en-US" sz="1500" b="1">
              <a:solidFill>
                <a:srgbClr val="5956F7"/>
              </a:solidFill>
            </a:endParaRPr>
          </a:p>
        </p:txBody>
      </p:sp>
    </p:spTree>
  </p:cSld>
  <p:clrMapOvr>
    <a:masterClrMapping/>
  </p:clrMapOvr>
</p:sld>
</file>

<file path=ppt/tags/tag1.xml><?xml version="1.0" encoding="utf-8"?>
<p:tagLst xmlns:p="http://schemas.openxmlformats.org/presentationml/2006/main">
  <p:tag name="ISLIDE.GUIDESSETTING" val="{&quot;Id&quot;:&quot;GuidesStyle_Moderate&quot;,&quot;Name&quot;:&quot;GuidesStyle_Moderate&quot;,&quot;Kind&quot;:0,&quot;OldGuidesSetting&quot;:{&quot;HeaderHeight&quot;:13.0,&quot;FooterHeight&quot;:6.0,&quot;SideMargin&quot;:4.0,&quot;TopMargin&quot;:0.0,&quot;BottomMargin&quot;:0.0,&quot;IntervalMargin&quot;:1.5}}"/>
</p:tagLst>
</file>

<file path=ppt/theme/theme1.xml><?xml version="1.0" encoding="utf-8"?>
<a:theme xmlns:a="http://schemas.openxmlformats.org/drawingml/2006/main" name="Office Theme">
  <a:themeElements>
    <a:clrScheme name="自定义 194">
      <a:dk1>
        <a:sysClr val="windowText" lastClr="000000"/>
      </a:dk1>
      <a:lt1>
        <a:sysClr val="window" lastClr="FFFFFF"/>
      </a:lt1>
      <a:dk2>
        <a:srgbClr val="44546A"/>
      </a:dk2>
      <a:lt2>
        <a:srgbClr val="E7E6E6"/>
      </a:lt2>
      <a:accent1>
        <a:srgbClr val="5956F7"/>
      </a:accent1>
      <a:accent2>
        <a:srgbClr val="8BBAFF"/>
      </a:accent2>
      <a:accent3>
        <a:srgbClr val="FA8F00"/>
      </a:accent3>
      <a:accent4>
        <a:srgbClr val="FFC000"/>
      </a:accent4>
      <a:accent5>
        <a:srgbClr val="5B9BD5"/>
      </a:accent5>
      <a:accent6>
        <a:srgbClr val="70AD47"/>
      </a:accent6>
      <a:hlink>
        <a:srgbClr val="0563C1"/>
      </a:hlink>
      <a:folHlink>
        <a:srgbClr val="954F72"/>
      </a:folHlink>
    </a:clrScheme>
    <a:fontScheme name="oppo字体">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6230</Words>
  <Application>WPS Presentation</Application>
  <PresentationFormat>宽屏</PresentationFormat>
  <Paragraphs>250</Paragraphs>
  <Slides>17</Slides>
  <Notes>0</Notes>
  <HiddenSlides>2</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SimSun</vt:lpstr>
      <vt:lpstr>Wingdings</vt:lpstr>
      <vt:lpstr>OPPOSans R</vt:lpstr>
      <vt:lpstr>Outfit Extra Bold</vt:lpstr>
      <vt:lpstr>OPPOSans B</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denise</dc:creator>
  <cp:lastModifiedBy>himas</cp:lastModifiedBy>
  <cp:revision>343</cp:revision>
  <dcterms:created xsi:type="dcterms:W3CDTF">2023-03-14T10:49:00Z</dcterms:created>
  <dcterms:modified xsi:type="dcterms:W3CDTF">2024-11-08T10:02:05Z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1005D5915FC445BB86E075A2E2E02E40_11</vt:lpwstr>
  </property>
  <property fmtid="{D5CDD505-2E9C-101B-9397-08002B2CF9AE}" pid="3" name="KSOProductBuildVer">
    <vt:lpwstr>1033-12.2.0.18638</vt:lpwstr>
  </property>
</Properties>
</file>